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97"/>
    <p:restoredTop sz="74521"/>
  </p:normalViewPr>
  <p:slideViewPr>
    <p:cSldViewPr snapToGrid="0" snapToObjects="1">
      <p:cViewPr varScale="1">
        <p:scale>
          <a:sx n="124" d="100"/>
          <a:sy n="124" d="100"/>
        </p:scale>
        <p:origin x="2112" y="17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87" d="100"/>
          <a:sy n="187" d="100"/>
        </p:scale>
        <p:origin x="2320"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9302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sz="1800" dirty="0">
                <a:cs typeface="Traditional Arabic" pitchFamily="2" charset="-78"/>
              </a:rPr>
              <a:t>مُلاحَظاتُ المُتَحَدِّثِ — الشَّريحَةُ الأُولى (العُنوان)</a:t>
            </a:r>
          </a:p>
          <a:p>
            <a:pPr algn="r"/>
            <a:endParaRPr lang="en-US" sz="1800" dirty="0">
              <a:cs typeface="Traditional Arabic" pitchFamily="2" charset="-78"/>
            </a:endParaRPr>
          </a:p>
          <a:p>
            <a:pPr algn="r"/>
            <a:r>
              <a:rPr lang="ar-SA" sz="1800" dirty="0">
                <a:cs typeface="Traditional Arabic" pitchFamily="2" charset="-78"/>
              </a:rPr>
              <a:t>رَحِّبْ بِالحاضِرينَ وَقَدِّمْ نَفْسَكَ بِاخْتِصارٍ.</a:t>
            </a:r>
            <a:endParaRPr lang="en-US" sz="1800" dirty="0">
              <a:cs typeface="Traditional Arabic" pitchFamily="2" charset="-78"/>
            </a:endParaRPr>
          </a:p>
          <a:p>
            <a:pPr algn="r"/>
            <a:endParaRPr lang="ar-SA" sz="1800" dirty="0">
              <a:cs typeface="Traditional Arabic" pitchFamily="2" charset="-78"/>
            </a:endParaRPr>
          </a:p>
          <a:p>
            <a:pPr algn="r"/>
            <a:r>
              <a:rPr lang="ar-SA" sz="1800" dirty="0">
                <a:cs typeface="Traditional Arabic" pitchFamily="2" charset="-78"/>
              </a:rPr>
              <a:t>قُلْ: "أَوَدُّ اليَوْمَ أَنْ أَطْرَحَ دَعْوى بَسيطَةً وَلَكِنَّها جَريئَةٌ: إِذا أَرَدْنا أَطْفالاً يَتَمَتَّعونَ</a:t>
            </a:r>
            <a:endParaRPr lang="en-US" sz="1800" dirty="0">
              <a:cs typeface="Traditional Arabic" pitchFamily="2" charset="-78"/>
            </a:endParaRPr>
          </a:p>
          <a:p>
            <a:pPr algn="r"/>
            <a:r>
              <a:rPr lang="ar-SA" sz="1800" dirty="0">
                <a:cs typeface="Traditional Arabic" pitchFamily="2" charset="-78"/>
              </a:rPr>
              <a:t> بِصِحَّةٍ نَفْسِيَّةٍ </a:t>
            </a:r>
            <a:r>
              <a:rPr lang="ar-SA" sz="1800" b="1" dirty="0">
                <a:solidFill>
                  <a:srgbClr val="FFFFFF"/>
                </a:solidFill>
                <a:latin typeface="Calibri" pitchFamily="34" charset="0"/>
                <a:ea typeface="Calibri" pitchFamily="34" charset="-122"/>
                <a:cs typeface="Traditional Arabic" pitchFamily="2" charset="-78"/>
              </a:rPr>
              <a:t>وصلابة</a:t>
            </a:r>
            <a:r>
              <a:rPr lang="ar-SA" sz="1800" dirty="0">
                <a:cs typeface="Traditional Arabic" pitchFamily="2" charset="-78"/>
              </a:rPr>
              <a:t> عالِيَةٍ، فَعَلَيْنا أَنْ نُرَكِّزَ عَلى تَرْبِيَةِ الفَضائِلِ، لا عَلى مُجَرَّدِ تَقْليلِ الأَعْراضِ أَوِ التَّدْريبِ الأَكاديمِيِّ أَوِ المَهاراتِ النَّفْسِيَّةِ الأَساسِيَّةِ.</a:t>
            </a:r>
            <a:endParaRPr lang="en-US" sz="1800" dirty="0">
              <a:cs typeface="Traditional Arabic" pitchFamily="2" charset="-78"/>
            </a:endParaRPr>
          </a:p>
          <a:p>
            <a:pPr algn="r"/>
            <a:endParaRPr lang="ar-SA" sz="1800" dirty="0">
              <a:cs typeface="Traditional Arabic" pitchFamily="2" charset="-78"/>
            </a:endParaRPr>
          </a:p>
          <a:p>
            <a:pPr algn="r"/>
            <a:r>
              <a:rPr lang="ar-SA" sz="1800" dirty="0">
                <a:cs typeface="Traditional Arabic" pitchFamily="2" charset="-78"/>
              </a:rPr>
              <a:t>وَالمُرونَةُ النَّفْسِيَّةُ هِيَ: القُدْرَةُ عَلى امْتِصاصِ الشَّدائِدِ وَالثَّباتِ عِنْدَ وُرودِ المِحَنِ.</a:t>
            </a:r>
            <a:endParaRPr lang="en-US" sz="1800" dirty="0">
              <a:cs typeface="Traditional Arabic" pitchFamily="2" charset="-78"/>
            </a:endParaRPr>
          </a:p>
          <a:p>
            <a:pPr algn="r"/>
            <a:endParaRPr lang="ar-SA" sz="1800" dirty="0">
              <a:cs typeface="Traditional Arabic" pitchFamily="2" charset="-78"/>
            </a:endParaRPr>
          </a:p>
          <a:p>
            <a:pPr algn="r"/>
            <a:r>
              <a:rPr lang="ar-SA" sz="1800" dirty="0">
                <a:cs typeface="Traditional Arabic" pitchFamily="2" charset="-78"/>
              </a:rPr>
              <a:t>وَاللّافِتُ لِلنَّظَرِ أَنَّ عِلْمَ النَّفْسِ الحَديثَ بَدَأَ يُعيدُ اكْتِشافَ أَمْرٍ أَكَّدَ عَلَيْهِ التُّراثُ الإِسْلامِيُّ مُنْذُ أَكْثَرَ مِنْ أَلْفِ عامٍ، وَهُوَ: أَنَّ الخُلُقَ هُوَ مِحْوَرُ السَّعادَةِ وَالرَّفاهِ، وَأَنَّ الفَضائِلَ هِيَ أَساسُ الصَّلابَةِ النَّفْسِيَّةِ.”</a:t>
            </a:r>
            <a:endParaRPr lang="en-US" sz="1800" dirty="0">
              <a:cs typeface="Traditional Arabic" pitchFamily="2" charset="-78"/>
            </a:endParaRPr>
          </a:p>
          <a:p>
            <a:pPr algn="r"/>
            <a:endParaRPr lang="ar-SA" sz="1800" dirty="0">
              <a:cs typeface="Traditional Arabic" pitchFamily="2" charset="-78"/>
            </a:endParaRP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sz="1800" dirty="0"/>
              <a:t>مُلَاحَظَاتُ الْمُتَحَدِّثِ — شَرِيحَةٌ فَاصِلَةٌ (الْقِسْمُ الثَّانِي)</a:t>
            </a:r>
          </a:p>
          <a:p>
            <a:pPr algn="r"/>
            <a:r>
              <a:rPr lang="ar-SA" sz="1800" dirty="0"/>
              <a:t>"وَالْآنَ بَعْدَ أَنْ أَرْسَيْنَا أَهَمِّيَّةَ الْفَضَائِلِ، نَنْتَقِلُ إِلَى السُّؤَالِ الْجَوْهَرِيِّ فِي الْقِسْمِ الثَّانِي: كَيْفَ تَبْنِي الْفَضَائِلُ الْمُرُونَةَ تَحْدِيدًا؟"</a:t>
            </a:r>
          </a:p>
          <a:p>
            <a:pPr algn="r"/>
            <a:r>
              <a:rPr lang="ar-SA" sz="1800" dirty="0"/>
              <a:t>نَنْتَقِلُ الْآنَ مِنَ الْحَدِيثِ عَنِ الْفَضَائِلِ وَالسَّعَادَةِ النَّفْسِيَّةِ إِلَى السُّؤَالِ الْمِحْوَرِيِّ: كَيْفَ تُنْتِجُ الْفَضَائِلُ الْمُرُونَةَ؟ وَكَيْفَ يُقَدِّمُ النَّمُوذَجُ الْإِسْلَامِيُّ لِلْفَضَائِلِ مَنْظُومَةً عَمَلِيَّةً لِبِنَاءِ هَذِهِ الْمُرُونَةِ فِي الْأَطْفَالِ؟</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الْحَادِيَةَ عَشْرَةَ</a:t>
            </a:r>
          </a:p>
          <a:p>
            <a:pPr algn="r"/>
            <a:r>
              <a:rPr lang="ar-SA" dirty="0"/>
              <a:t>"لِنَبْدَأَ بِتَعْرِيفِ الْمُرُونَةِ النَّفْسِيَّةِ — وَسَنَرَى أَنَّ التُّرَاثَ الْإِسْلَامِيَّ يُقَدِّمُ تَصَوُّرًا أَعْمَقَ مِمَّا هُوَ سَائِدٌ فِي عِلْمِ النَّفْسِ الْغَرْبِيِّ."</a:t>
            </a:r>
          </a:p>
          <a:p>
            <a:pPr algn="r"/>
            <a:r>
              <a:rPr lang="ar-SA" dirty="0"/>
              <a:t>تُعَرَّفُ الْمُرُونَةُ النَّفْسِيَّةُ فِي عِلْمِ النَّفْسِ عَادَةً بِأَنَّهَا الْقُدْرَةُ عَلَى التَّكَيُّفِ مَعَ الشَّدَائِدِ وَالضُّغُوطِ. غَيْرَ أَنَّ التُّرَاثَ الْإِسْلَامِيَّ يُقَدِّمُ لَنَا تَصَوُّرًا أَعْمَقَ؛ إِذْ لَا يَرَى الْمُرُونَةَ مُجَرَّدَ اسْتِجَابَةٍ طَارِئَةٍ عِنْدَ وُقُوعِ الْأَزَمَاتِ، بَلْ يَرَاهَا ثَمَرَةً لِخُلُقٍ رَاسِخٍ يَتَكَوَّنُ مُسْبَقًا فِي النَّفْسِ. فَالشَّخْصُ الَّذِي يَتَمَتَّعُ بِخُلُقٍ مُتَوَازِنٍ وَمُتَجَذِّرٍ، يَكُونُ أَقْدَرَ عَلَى الثَّبَاتِ وَالِاتِّزَانِ عِنْدَ مُوَاجَهَةِ الِابْتِلَاءَاتِ، لِأَنَّ اسْتِجَابَاتِهِ لَيْسَتْ عَشْوَائِيَّةً، بَلْ نَابِعَةٌ مِنْ بُنْيَةٍ دَاخِلِيَّةٍ مُسْتَقِرَّةٍ.</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الثَّانِيَةَ عَشْرَةَ</a:t>
            </a:r>
          </a:p>
          <a:p>
            <a:pPr algn="r"/>
            <a:r>
              <a:rPr lang="ar-SA" dirty="0"/>
              <a:t>"وَهَذَا الْفَهْمُ الْإِسْلَامِيُّ لِلصَّلَابَةِ هُوَ مَا بَنَيْنَا عَلَيْهِ نَمُوذَجَ الْفَضَائِلِ الْإِسْلَامِيَّةِ — نَمُوذَجُ </a:t>
            </a:r>
            <a:r>
              <a:rPr lang="en-US" dirty="0"/>
              <a:t>TIV."</a:t>
            </a:r>
          </a:p>
          <a:p>
            <a:pPr algn="r"/>
            <a:r>
              <a:rPr lang="ar-SA" dirty="0"/>
              <a:t>شَارَكْتُ فِي أَبْحَاثٍ تَتَعَلَّقُ بِتَصْنِيفَاتِ الْفَضَائِلِ فِي التُّرَاثِ الْإِسْلَامِيِّ، حَيْثُ قُمْنَا بِتَكْيِيفِ إِطَارِ الْإِمَامِ </a:t>
            </a:r>
            <a:r>
              <a:rPr lang="ar-SA" dirty="0" err="1"/>
              <a:t>الْإِيجِيِّ</a:t>
            </a:r>
            <a:r>
              <a:rPr lang="ar-SA" dirty="0"/>
              <a:t> رَحِمَهُ اللهُ ضِمْنَ سِيَاقِ عِلْمِ النَّفْسِ الْحَدِيثِ، وَأَطْلَقْنَا عَلَيْهِ "نَمُوذَجَ الْفَضَائِلِ الْإِسْلَامِيَّةِ التَّقْلِيدِيَّةِ" (</a:t>
            </a:r>
            <a:r>
              <a:rPr lang="en-US" dirty="0"/>
              <a:t>TIV). </a:t>
            </a:r>
            <a:r>
              <a:rPr lang="ar-SA" dirty="0"/>
              <a:t>هَذَا النَّمُوذَجُ لَا يَقْتَصِرُ عَلَى التَّنْظِيرِ، بَلْ قُمْنَا أَيْضًا بِتَطْوِيرِ مِقْيَاسٍ نَفْسِيٍّ مُعْتَمَدٍ لِقِيَاسِ هَذِهِ الْفَضَائِلِ لَدَى الْبَالِغِينَ وَالْأَطْفَالِ، مِمَّا يُتِيحُ تَطْبِيقَهُ فِي السِّيَاقَاتِ الْبَحْثِيَّةِ وَالْعَمَلِيَّةِ، وَرَبْطَ التُّرَاثِ بِالْوَاقِعِ الْمُعَاصِرِ.</a:t>
            </a:r>
          </a:p>
          <a:p>
            <a:pPr algn="r"/>
            <a:r>
              <a:rPr lang="ar-SA" dirty="0"/>
              <a:t>يَعْتَمِدُ هَذَا النَّمُوذَجُ عَلَى تَصْنِيفٍ كْلَاسِيكِيٍّ لِلْفَضَائِلِ يَرْجِعُ إِلَى عُلَمَاءِ الْإِسْلَامِ، لَا سِيَّمَا </a:t>
            </a:r>
            <a:r>
              <a:rPr lang="ar-SA" dirty="0" err="1"/>
              <a:t>الْإِيجِيُّ</a:t>
            </a:r>
            <a:r>
              <a:rPr lang="ar-SA" dirty="0"/>
              <a:t>، حَيْثُ قُسِّمَتِ الْفَضَائِلُ إِلَى أُصُولٍ كُبْرَى: الْحِكْمَةُ، وَالْعِفَّةُ، وَالشَّجَاعَةُ، وَالْعَدَالَةُ. وَقَدْ أَضَفْنَا فِي هَذَا النَّمُوذَجِ بُعْدًا خَامِسًا هُوَ الرُّوحَانِيَّةُ، بِاعْتِبَارِهَا عُنْصُرًا أَسَاسِيًّا فِي الْبِنَاءِ النَّفْسِيِّ الْإِسْلَامِيِّ، إِذْ تَرْتَبِطُ بِعَلَاقَةِ الْإِنْسَانِ بِاللهِ، وَتُشَكِّلُ مِحْوَرًا عَمِيقًا فِي تَوْجِيهِ بَقِيَّةِ الْفَضَائِلِ.</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الثَّالِثَةَ عَشْرَةَ</a:t>
            </a:r>
          </a:p>
          <a:p>
            <a:pPr algn="r"/>
            <a:r>
              <a:rPr lang="ar-SA" dirty="0"/>
              <a:t>"وَلَكِنْ: كَيْفَ تَتَكَوَّنُ هَذِهِ الْفَضَائِلُ فِعْلِيًّا دَاخِلَ النَّفْسِ؟ مَا هِيَ الْآلِيَّةُ؟"</a:t>
            </a:r>
          </a:p>
          <a:p>
            <a:pPr algn="r"/>
            <a:r>
              <a:rPr lang="ar-SA" dirty="0"/>
              <a:t>تَتَكَوَّنُ الْفَضَائِلُ عَبْرَ مَسَارٍ تَدْرِيجِيٍّ يَبْدَأُ بِالْمُلَاحَظَةِ وَالتَّعَلُّمِ، حَيْثُ يُلَاحِظُ الطِّفْلُ وَالِدَيْهِ وَمَنْ حَوْلَهُ، ثُمَّ يَنْتَقِلُ إِلَى الْمُمَارَسَةِ وَالتَّكْرَارِ، وَمَعَ الزَّمَنِ يَتَحَوَّلُ هَذَا التَّكْرَارُ إِلَى اعْتِيَادٍ. وَمَعَ اسْتِمْرَارِ الِاعْتِيَادِ، تَتَرَسَّخُ هَذِهِ الْأَفْعَالُ فِي النَّفْسِ حَتَّى تُصْبِحَ صِفَاتٍ ثَابِتَةً تُعْرَفُ فِي التُّرَاثِ </a:t>
            </a:r>
            <a:r>
              <a:rPr lang="ar-SA" dirty="0" err="1"/>
              <a:t>بِـ"هَيْئَةٍ</a:t>
            </a:r>
            <a:r>
              <a:rPr lang="ar-SA" dirty="0"/>
              <a:t> رَاسِخَةٍ". وَهَذِهِ الْمَرْحَلَةُ هِيَ الَّتِي يَتَحَوَّلُ فِيهَا السُّلُوكُ مِنْ مُجَرَّدِ فِعْلٍ مُتَكَلَّفٍ إِلَى اسْتِجَابَةٍ تِلْقَائِيَّةٍ.</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الرَّابِعَةَ عَشْرَةَ</a:t>
            </a:r>
          </a:p>
          <a:p>
            <a:pPr algn="r"/>
            <a:r>
              <a:rPr lang="ar-SA" dirty="0"/>
              <a:t>"وَلِنَرَى هَذَا بِشَكْلٍ مَلْمُوسٍ — كَيْفَ تَعْمَلُ كُلُّ فَضِيلَةٍ كَنِظَامٍ لِلْمُرُونَةِ عِنْدَ الطِّفْلِ؟"</a:t>
            </a:r>
          </a:p>
          <a:p>
            <a:pPr algn="r"/>
            <a:r>
              <a:rPr lang="ar-SA" dirty="0"/>
              <a:t>تَعْمَلُ الْفَضَائِلُ كَنُظُمٍ دَاخِلِيَّةٍ تُنْتِجُ الْمُرُونَةَ النَّفْسِيَّةَ. فَالصَّبْرُ يُسَاعِدُ عَلَى ضَبْطِ الِانْفِعَالَاتِ، وَالشُّكْرُ يُعِيدُ تَشْكِيلَ نَظْرَةِ الْإِنْسَانِ لِلْأَحْدَاثِ، وَالتَّوَكُّلُ يَمْنَحُهُ شُعُورًا بِالْأَمَانِ وَالِاطْمِئْنَانِ، وَالشَّجَاعَةُ تَدْفَعُهُ إِلَى الْمُوَاجَهَةِ بَدَلَ التَّجَنُّبِ، وَالْعِفَّةُ تَضْبُطُ اِنْدِفَاعَاتِهِ. وَمَعَ تَرَسُّخِ هَذِهِ الْفَضَائِلِ، تُصْبِحُ اسْتِجَابَاتُ الْإِنْسَانِ لِلضُّغُوطِ تِلْقَائِيَّةً وَمُتَّزِنَةً.</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الْخَامِسَةَ عَشْرَةَ (الْخُلَاصَةُ)</a:t>
            </a:r>
          </a:p>
          <a:p>
            <a:pPr algn="r"/>
            <a:r>
              <a:rPr lang="ar-SA" dirty="0"/>
              <a:t>اَلْخُلَاصَةُ الَّتِي نَصِلُ إِلَيْهَا هِيَ أَنَّ الْأَطْفَالَ لَا يَرْتَقُونَ إِلَى مُسْتَوَى مَا نُعَلِّمُهُمْ، بَلْ إِلَى مُسْتَوَى مَا يَعْتَادُونَ عَلَيْهِ. فَالتَّكْرَارُ وَالِاعْتِيَادُ هُمَا اللَّذَانِ يَصْنَعَانِ الشَّخْصِيَّةَ. وَكُلَّمَا غُرِسَتِ الْفَضَائِلُ فِي مَرْحَلَةٍ مُبَكِّرَةٍ، أَصْبَحَتْ جُزْءًا مِنْ تَكْوِينِ الْإِنْسَانِ، مِمَّا يَجْعَلُهُ أَكْثَرَ قُدْرَةً عَلَى التَّكَيُّفِ وَالْمُرُونَةِ فِي مَرَاحِلَ لَاحِقَةٍ مِنْ حَيَاتِهِ. وَلِذَلِكَ، فَإِنَّ بِنَاءَ الْمُرُونَةِ النَّفْسِيَّةِ لَا يَبْدَأُ عِنْدَ وُقُوعِ الْأَزَمَاتِ، بَلْ يَبْدَأُ فِي الطُّفُولَةِ مِنْ خِلَالِ تَرْبِيَةِ الْفَضَائِلِ وَتَرْسِيخِهَا.</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sz="1800" dirty="0"/>
              <a:t>فِي ظِلِّ التَّحَدِّيَاتِ الْمُتَزَايِدَةِ وَالْحُرُوبِ الْأَخِيرَةِ الَّتِي تَشْهَدُهَا الْمِنْطَقَةُ، نَمُرُّ بِمَرْحَلَةٍ صَعْبَةٍ وَمُثْقَلَةٍ بِالِابْتِلَاءَاتِ. وَمَعَ ذَلِكَ، نُلَاحِظُ أَنَّ الْأَفْرَادَ لَا يَسْتَجِيبُونَ لِلضُّغُوطِ وَالْمِحَنِ بِالطَّرِيقَةِ نَفْسِهَا. فَبَعْضُ النَّاسِ قَدْ يَمُرُّونَ بِتَجَارِبَ شَدِيدَةِ التَّوَتُّرِ قَدْ تَتَطَوَّرُ لَاحِقًا إِلَى اضْطِرَابَاتٍ نَفْسِيَّةٍ، فِي حِينِ يَتَمَكَّنُ آخَرُونَ مِنِ اسْتِعَادَةِ تَوَازُنِهِمْ بَعْدَ الشَّدَائِدِ وَيُظْهِرُونَ قَدْرًا لَافِتًا مِنَ الصَّلَابَةِ النَّفْسِيَّةِ.</a:t>
            </a:r>
          </a:p>
          <a:p>
            <a:pPr algn="r"/>
            <a:r>
              <a:rPr lang="ar-SA" sz="1800" dirty="0"/>
              <a:t>وَقَدْ بَدَأَ عُلَمَاءُ النَّفْسِ الْمُعَاصِرُونَ بِدِرَاسَةِ هَذِهِ الظَّاهِرَةِ بِصُورَةٍ أَعْمَقَ، لَا سِيَّمَا كَيْفِيَّةَ اسْتِجَابَةِ الْأَفْرَادِ لِلضُّغُوطِ، وَالْأَهَمُّ مِنْ ذَلِكَ: لِمَاذَا يَتَمَتَّعُ بَعْضُهُمْ بِالصَّلَابَةِ النَّفْسِيَّةِ، فِي حِينِ يَكُونُ آخَرُونَ أَكْثَرَ عُرْضَةً لِلْهَشَاشَةِ النَّفْسِيَّةِ.</a:t>
            </a:r>
          </a:p>
          <a:p>
            <a:pPr algn="r"/>
            <a:r>
              <a:rPr lang="ar-SA" sz="1800" dirty="0"/>
              <a:t>وَلِمَاذَا اهْتَمَّ عُلَمَاءُ النَّفْسِ بِالْفَضَائِلِ؟ لِأَنَّهُمْ وَجَدُوا ارْتِبَاطًا وَثِيقًا بَيْنَ حُسْنِ الْخُلُقِ وَتَحَقُّقِ الْفَضَائِلِ، وَبَيْنَ الرَّفَاهِ النَّفْسِيِّ وَالْمُرُونَةِ النَّفْسِيَّةِ.</a:t>
            </a:r>
          </a:p>
          <a:p>
            <a:pPr algn="r"/>
            <a:r>
              <a:rPr lang="ar-SA" sz="1800" dirty="0"/>
              <a:t>يُبَيِّنُ </a:t>
            </a:r>
            <a:r>
              <a:rPr lang="ar-SA" sz="1800" dirty="0" err="1"/>
              <a:t>سِيلِيغْمَانُ</a:t>
            </a:r>
            <a:r>
              <a:rPr lang="ar-SA" sz="1800" dirty="0"/>
              <a:t> وَزُمَلَاؤُهُ أَنَّ النَّاسَ عِنْدَ مُوَاجَهَةِ الْأَحْدَاثِ الصَّدْمِيَّةِ يَنْقَسِمُونَ إِلَى ثَلَاثِ فِئَاتٍ:</a:t>
            </a:r>
          </a:p>
          <a:p>
            <a:pPr algn="r"/>
            <a:r>
              <a:rPr lang="ar-SA" sz="1800" dirty="0"/>
              <a:t>الْفِئَةُ الْأُولَى: تَتَعَافَى بَعْدَ فَتْرَةٍ قَصِيرَةٍ وَتَعُودُ إِلَى وَظِيفَتِهَا الطَّبِيعِيَّةِ.</a:t>
            </a:r>
          </a:p>
          <a:p>
            <a:pPr algn="r"/>
            <a:r>
              <a:rPr lang="ar-SA" sz="1800" dirty="0"/>
              <a:t>الْفِئَةُ الثَّانِيَةُ: تَسْتَمِرُّ مَعَهَا الْمُعَانَاةُ حَتَّى تَبْلُغَ مَرْحَلَةَ الِاضْطِرَابِ كَاضْطِرَابِ الْكَرْبِ التَّالِي لِلصَّدْمَةِ.</a:t>
            </a:r>
          </a:p>
          <a:p>
            <a:pPr algn="r"/>
            <a:r>
              <a:rPr lang="ar-SA" sz="1800" dirty="0"/>
              <a:t>الْفِئَةُ الثَّالِثَةُ — وَهِيَ الْأَكْثَرُ أَهَمِّيَّةً: لَا تَقْتَصِرُ عَلَى التَّعَافِي، بَلْ تَنْمُو وَتَزْدَادُ مُرُونَةً بَعْدَ التَّجْرِبَةِ. وَقَدْ أَصْبَحَتْ هَذِهِ الْفِئَةُ مَحَلَّ اهْتِمَامِ عِلْمِ النَّفْسِ الْإِيجَابِيِّ، وَمِنْ أَبْرَزِ نَتَائِجِهِ أَنَّ التَّدْرِيبَ الْمُسْبَقَ عَلَى الْفَضَائِلِ وَحُسْنِ الْخُلُقِ مِنْ أَقْوَى عَوَامِلِ تَحْقِيقِ الثَّبَاتِ النَّفْسِيِّ وَالصَّلَابَةِ.</a:t>
            </a:r>
          </a:p>
        </p:txBody>
      </p:sp>
      <p:sp>
        <p:nvSpPr>
          <p:cNvPr id="4" name="Slide Number Placeholder 3"/>
          <p:cNvSpPr>
            <a:spLocks noGrp="1"/>
          </p:cNvSpPr>
          <p:nvPr>
            <p:ph type="sldNum" sz="quarter" idx="10"/>
          </p:nvPr>
        </p:nvSpPr>
        <p:spPr/>
        <p:txBody>
          <a:bodyPr/>
          <a:lstStyle/>
          <a:p>
            <a:fld id="{F7021451-1387-4CA6-816F-3879F97B5CBC}" type="slidenum">
              <a:rPr lang="en-US" smtClean="0"/>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شَرِيحَةٌ فَاصِلَةٌ (الْقِسْمُ الْأَوَّلُ)</a:t>
            </a:r>
          </a:p>
          <a:p>
            <a:pPr algn="r"/>
            <a:r>
              <a:rPr lang="ar-SA" dirty="0"/>
              <a:t>وَلِنَفْهَمَ كَيْفَ يَعْمَلُ هَذَا، نَنْتَقِلُ إِلَى الْقِسْمِ الْأَوَّلِ: عَلَاقَةُ الْفَضَائِلِ بِالسَّعَادَةِ النَّفْسِيَّةِ — مَعَ تَرْكِيزٍ خَاصٍّ عَلَى الْأَطْفَالِ.</a:t>
            </a:r>
          </a:p>
          <a:p>
            <a:pPr algn="r"/>
            <a:r>
              <a:rPr lang="ar-SA" dirty="0"/>
              <a:t>فِي هَذَا الْقِسْمِ سَنَسْتَعْرِضُ مَا يَقُولُهُ عِلْمُ النَّفْسِ النَّمَائِيُّ الْحَدِيثُ عَنِ الْعَلَاقَةِ بَيْنَ الْفَضَائِلِ وَالسَّعَادَةِ النَّفْسِيَّةِ لَدَى الْأَطْفَالِ وَالْمُرَاهِقِينَ، ثُمَّ نَرْبِطُ ذَلِكَ بِالْإِطَارِ الْإِسْلَامِيِّ الثَّرِيِّ.</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الرَّابِعَةُ</a:t>
            </a:r>
          </a:p>
          <a:p>
            <a:pPr algn="r"/>
            <a:r>
              <a:rPr lang="ar-SA" dirty="0"/>
              <a:t>"نَبْدَأُ بِمَا يَقُولُهُ عِلْمُ النَّفْسِ الْحَدِيثُ نَفْسُهُ عَنِ الْفَضَائِلِ."</a:t>
            </a:r>
          </a:p>
          <a:p>
            <a:pPr algn="r"/>
            <a:r>
              <a:rPr lang="ar-SA" dirty="0"/>
              <a:t>اِنْتَقَلَ عِلْمُ النَّفْسِ الْحَدِيثُ — خُصُوصًا مَعَ عِلْمِ النَّفْسِ الْإِيجَابِيِّ — مِنَ التَّرْكِيزِ عَلَى الْمَرَضِ إِلَى التَّرْكِيزِ عَلَى مَكَامِنِ الْقُوَّةِ. وَقَدْ قَامَ بَاحِثُونَ </a:t>
            </a:r>
            <a:r>
              <a:rPr lang="ar-SA" dirty="0" err="1"/>
              <a:t>كَبِيتَرْسُونَ</a:t>
            </a:r>
            <a:r>
              <a:rPr lang="ar-SA" dirty="0"/>
              <a:t> </a:t>
            </a:r>
            <a:r>
              <a:rPr lang="ar-SA" dirty="0" err="1"/>
              <a:t>وَسِيلِيغْمَانَ</a:t>
            </a:r>
            <a:r>
              <a:rPr lang="ar-SA" dirty="0"/>
              <a:t> بِوَضْعِ تَصْنِيفَاتٍ لِلْفَضَائِلِ، مُسْتَنِدِينَ إِلَى: الْفَلْسَفَةِ الْيُونَانِيَّةِ خُصُوصًا أَرِسْطُو، وَاللَّاهُوتِ الْمَسِيحِيِّ، وَالْحَضَارَةِ الْإِسْلَامِيَّةِ. بَلْ إِنَّهُمْ نَصُّوا صَرَاحَةً عَلَى إِدْخَالِ الْمَصَادِرِ الْإِسْلَامِيَّةِ. وَمِنْ هُنَا يَتَبَيَّنُ أَنَّ عِلْمَ النَّفْسِ الْحَدِيثَ لَا يَبْتَكِرُ نَظَرِيَّةَ الْفَضَائِلِ، بَلْ يُعِيدُ إِحْيَاءَهَا.</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الْخَامِسَةُ</a:t>
            </a:r>
          </a:p>
          <a:p>
            <a:pPr algn="r"/>
            <a:r>
              <a:rPr lang="ar-SA" dirty="0"/>
              <a:t>"وَلَيْسَ هَذَا مُجَرَّدَ نَظَرِيَّةٍ — فَالْأَدِلَّةُ التَّجْرِيبِيَّةُ تُؤَكِّدُ أَهَمِّيَّةَ الْفَضَائِلِ لِلْأَطْفَالِ وَالْمُرَاهِقِينَ تَحْدِيدًا."</a:t>
            </a:r>
          </a:p>
          <a:p>
            <a:pPr algn="r"/>
            <a:r>
              <a:rPr lang="ar-SA" dirty="0"/>
              <a:t>أَقْوَى الْأَدِلَّةِ تَأْتِي مِنَ الدِّرَاسَاتِ النَّمَائِيَّةِ.</a:t>
            </a:r>
          </a:p>
          <a:p>
            <a:pPr algn="r"/>
            <a:r>
              <a:rPr lang="ar-SA" dirty="0"/>
              <a:t>دِرَاسَةُ وَزُمَلَائِهِ (2006): تَمَّ تَقْيِيمُ الشَّبَابِ فِي سِنِّ السَّادِسَةَ عَشَرَ، ثُمَّ إِعَادَةُ التَّقْيِيمِ فِي سِنِّ الثَّانِيَةِ وَالْعِشْرِينَ. فَوُجِدَ أَنَّ أَصْحَابَ الْفَضَائِلِ الْأَقْوَى: أَقَلُّ عُرْضَةً لِلِاضْطِرَابَاتِ النَّفْسِيَّةِ، وَأَقَلُّ فَشَلًا دِرَاسِيًّا وَمِهَنِيًّا، وَأَقَلُّ مَيْلًا لِلسُّلُوكِ الْإِجْرَامِيِّ، وَأَقَلُّ وُقُوعًا فِي الْمَشْكِلَاتِ الِاجْتِمَاعِيَّةِ. فَهَذِهِ: عَوَامِلُ وِقَائِيَّةٌ عَبْرَ الْحَيَاةِ.</a:t>
            </a:r>
          </a:p>
          <a:p>
            <a:pPr algn="r"/>
            <a:r>
              <a:rPr lang="ar-SA" dirty="0"/>
              <a:t>دِرَاسَةُ </a:t>
            </a:r>
            <a:r>
              <a:rPr lang="en-US" dirty="0"/>
              <a:t>Gillham </a:t>
            </a:r>
            <a:r>
              <a:rPr lang="ar-SA" dirty="0"/>
              <a:t>وَزُمَلَائِهِ (2011): وَجَدَتْ أَنَّ الْفَضَائِلَ تُنْبِئُ بِانْخِفَاضِ الِاكْتِئَابِ وَارْتِفَاعِ الرِّضَا عَنِ الْحَيَاةِ. فَالْفَضَائِلُ تُنَظِّمُ الِانْفِعَالَ وَتَحْمِي النَّفْسَ.</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السَّادِسَةُ</a:t>
            </a:r>
          </a:p>
          <a:p>
            <a:pPr algn="r"/>
            <a:r>
              <a:rPr lang="ar-SA" dirty="0"/>
              <a:t>"وَعَلَى هَذَا الْأَسَاسِ، جَاءَ مَشْرُوعُ أُكْسْفُورْدَ لِيُحَدِّدَ: كَيْفَ نُنَمِّي الْفَضَائِلَ فِعْلِيًّا؟"</a:t>
            </a:r>
          </a:p>
          <a:p>
            <a:pPr algn="r"/>
            <a:r>
              <a:rPr lang="ar-SA" dirty="0"/>
              <a:t>وَضَعَ مَشْرُوعُ أُكْسْفُورْدَ لِلْخُلُقِ نَمُوذَجًا لِتَنْمِيَةِ الْفَضَائِلِ قَائِمًا عَلَى: الِاعْتِيَادِ بِالْمُمَارَسَةِ، وَالتَّأَمُّلِ، وَالِاقْتِدَاءِ، وَالْحِوَارِ، وَإِدْرَاكِ السِّيَاقِ، وَالتَّذْكِيرِ، وَالْعَلَاقَاتِ الدَّاعِمَةِ. وَهِيَ عَمَلِيَّاتٌ تَرْبَوِيَّةٌ نَمَائِيَّةٌ خَالِصَةٌ. وَلَافِتٌ أَنَّ هَذِهِ الِاسْتِرَاتِيجِيَّاتِ السَّبْعَ تَجِدُ صَدَاهَا الْكَامِلَ فِي التُّرَاثِ الْإِسْلَامِيِّ مُنْذُ قُرُونٍ.</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السَّابِعَةُ</a:t>
            </a:r>
          </a:p>
          <a:p>
            <a:pPr algn="r"/>
            <a:r>
              <a:rPr lang="ar-SA" dirty="0"/>
              <a:t>"وَإِذَا تَأَمَّلْنَا هَذِهِ الِاسْتِرَاتِيجِيَّاتِ السَّبْعَ، وَجَدْنَا أَنَّ التُّرَاثَ الْإِسْلَامِيَّ قَدْ سَبَقَ إِلَيْهَا بِأَكْثَرَ مِنْ أَلْفِ عَامٍ."</a:t>
            </a:r>
          </a:p>
          <a:p>
            <a:pPr algn="r"/>
            <a:r>
              <a:rPr lang="ar-SA" dirty="0"/>
              <a:t>تَنْبَثِقُ تَصْنِيفَاتُ الْفَضَائِلِ فِي التُّرَاثِ الْإِسْلَامِيِّ أَصْلًا مِنَ الْقُرْآنِ الْكَرِيمِ وَالسُّنَّةِ النَّبَوِيَّةِ، بِوَصْفِهِمَا الْمَصْدَرَيْنِ الْأَسَاسِيَّيْنِ لِتَشْكِيلِ الْمَنْظُومَةِ الْأَخْلَاقِيَّةِ. ثُمَّ إِنَّ الْعُلَمَاءَ الْمُسْلِمِينَ قَدِ اسْتَفَادُوا مِنَ الْأُطُرِ الْفَلْسَفِيَّةِ الْيُونَانِيَّةِ — خُصُوصًا مَا وَافَقَ مَقَاصِدَ الشَّرْعِ — فَأَدْمَجُوهَا وَنَقَّحُوهَا وَطَوَّرُوهَا ضِمْنَ إِطَارٍ إِسْلَامِيٍّ مُتَكَامِلٍ.</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الثَّامِنَةُ</a:t>
            </a:r>
          </a:p>
          <a:p>
            <a:pPr algn="r"/>
            <a:r>
              <a:rPr lang="ar-SA" dirty="0"/>
              <a:t>"وَهَذَا التُّرَاثُ لَمْ يَنْشَأْ فِي فَرَاغٍ — بَلْ لَهُ أَسَاسٌ قُرْآنِيٌّ رَاسِخٌ فِي مَبْحَثِ الرَّفَاهِ النَّفْسِيِّ."</a:t>
            </a:r>
          </a:p>
          <a:p>
            <a:pPr algn="r"/>
            <a:r>
              <a:rPr lang="ar-SA" dirty="0"/>
              <a:t>إِنَّ الرَّفَاهَ النَّفْسِيَّ فِي التُّرَاثِ الْإِسْلَامِيِّ وَفِي الْقُرْآنِ الْكَرِيمِ مُرْتَبِطٌ ارْتِبَاطًا وَثِيقًا بِالْإِيمَانِ وَالْعَمَلِ الصَّالِحِ وَتَحَقُّقِ الْفَضَائِلِ. قَالَ اللهُ تَعَالَى: ﴿مَنْ عَمِلَ صَالِحًا مِنْ ذَكَرٍ أَوْ أُنْثَى وَهُوَ مُؤْمِنٌ فَلَنُحْيِيَنَّهُ حَيَاةً طَيِّبَةً﴾، وَقَدْ فَسَّرَ الْعُلَمَاءُ هَذِهِ الْحَيَاةَ الطَّيِّبَةَ بِالْقَنَاعَةِ، لَا بِكَثْرَةِ الْمَادِّيَّاتِ. وَفِي الْمُقَابِلِ، يَقُولُ سُبْحَانَهُ: ﴿وَمَنْ أَعْرَضَ عَنْ ذِكْرِي فَإِنَّ لَهُ مَعِيشَةً ضَنْكًا﴾، فَيُقَرِّرُ الْقُرْآنُ مِيزَانًا نَفْسِيًّا وَاضِحًا: أَنَّ الْإِيمَانَ وَالْفَضِيلَةَ يُفْضِيَانِ إِلَى السَّعَةِ وَالطُّمَأْنِينَةِ، بَيْنَمَا الْإِعْرَاضُ عَنِ اللهِ يُؤَدِّي إِلَى الضِّيقِ وَالِاضْطِرَابِ النَّفْسِيِّ.</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ar-SA" dirty="0"/>
              <a:t>مُلَاحَظَاتُ الْمُتَحَدِّثِ — الشَّرِيحَةُ التَّاسِعَةُ</a:t>
            </a:r>
          </a:p>
          <a:p>
            <a:pPr algn="r"/>
            <a:r>
              <a:rPr lang="ar-SA" dirty="0"/>
              <a:t>"وَإِذَا كَانَ هَذَا هُوَ الْأَسَاسُ الْقُرْآنِيُّ، فَكَيْفَ يُتَرْجَمُ إِلَى تَرْبِيَةٍ عَمَلِيَّةٍ لِلْأَطْفَالِ؟"</a:t>
            </a:r>
          </a:p>
          <a:p>
            <a:pPr algn="r"/>
            <a:r>
              <a:rPr lang="ar-SA" dirty="0"/>
              <a:t>وَإِذَا انْتَقَلْنَا إِلَى تَأَمُّلِ كَيْفِيَّةِ تَكَوُّنِ الْخُلُقِ وَالْمُرُونَةِ النَّفْسِيَّةِ عِنْدَ الْأَطْفَالِ، وَجَدْنَا أَنَّ التُّرَاثَ الْإِسْلَامِيَّ يُقَدِّمُ إِطَارًا دَقِيقًا لِذَلِكَ؛ فَقَدْ جَاءَ عَنْ عَلِيٍّ رَضِيَ اللهُ عَنْهُ فِي تَرْبِيَةِ الْأَبْنَاءِ قَوْلُهُ: "لَاعِبْهُ سَبْعًا، وَأَدِّبْهُ سَبْعًا، وَصَاحِبْهُ سَبْعًا"، وَهُوَ تَوْجِيهٌ بَلِيغٌ يُبَيِّنُ مَرَاحِلَ التَّنْشِئَةِ. وَيَتَأَكَّدُ هَذَا الْمَعْنَى فِي قَوْلِ النَّبِيِّ </a:t>
            </a:r>
            <a:r>
              <a:rPr lang="ar-SA" dirty="0" err="1"/>
              <a:t>ﷺ</a:t>
            </a:r>
            <a:r>
              <a:rPr lang="ar-SA" dirty="0"/>
              <a:t>: "مُرُوا أَوْلَادَكُمْ بِالصَّلَاةِ وَهُمْ أَبْنَاءُ سَبْعِ سِنِينَ، وَاضْرِبُوهُمْ عَلَيْهَا وَهُمْ أَبْنَاءُ عَشْرٍ"، فَإِنَّ هَذَا الْحَدِيثَ يَدُلُّ عَلَى أَهَمِّيَّةِ التَّدْرِيبِ الْمُبَكِّرِ وَالتَّعْوِيدِ الْمُتَدَرِّجِ. وَمِنْ هُنَا نَفْهَمُ أَنَّ الْمِحْوَرَ الْأَسَاسَ فِي تَكْوِينِ الْخُلُقِ هُوَ الِاعْتِيَادُ، أَيْ تَكْرَارُ الْأَفْعَالِ الْحَسَنَةِ وَتَعْوِيدُ النَّفْسِ عَلَيْهَا حَتَّى تَتَحَوَّلَ إِلَى هَيْئَةٍ رَاسِخَةٍ فِي النَّفْسِ، تَصْدُرُ عَنْهَا الْأَفْعَالُ بِسُهُولَةٍ وَمِنْ غَيْرِ تَكَلُّفٍ.</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8A84B"/>
          </a:solidFill>
          <a:ln w="12700">
            <a:solidFill>
              <a:srgbClr val="C8A84B"/>
            </a:solidFill>
            <a:prstDash val="solid"/>
          </a:ln>
        </p:spPr>
        <p:txBody>
          <a:bodyPr/>
          <a:lstStyle/>
          <a:p>
            <a:endParaRPr lang="en-US" dirty="0"/>
          </a:p>
        </p:txBody>
      </p:sp>
      <p:sp>
        <p:nvSpPr>
          <p:cNvPr id="3" name="Shape 1"/>
          <p:cNvSpPr/>
          <p:nvPr/>
        </p:nvSpPr>
        <p:spPr>
          <a:xfrm>
            <a:off x="0" y="5079492"/>
            <a:ext cx="9144000" cy="64008"/>
          </a:xfrm>
          <a:prstGeom prst="rect">
            <a:avLst/>
          </a:prstGeom>
          <a:solidFill>
            <a:srgbClr val="C8A84B"/>
          </a:solidFill>
          <a:ln w="12700">
            <a:solidFill>
              <a:srgbClr val="C8A84B"/>
            </a:solidFill>
            <a:prstDash val="solid"/>
          </a:ln>
        </p:spPr>
        <p:txBody>
          <a:bodyPr/>
          <a:lstStyle/>
          <a:p>
            <a:endParaRPr lang="en-US" dirty="0"/>
          </a:p>
        </p:txBody>
      </p:sp>
      <p:sp>
        <p:nvSpPr>
          <p:cNvPr id="4" name="Shape 2"/>
          <p:cNvSpPr/>
          <p:nvPr/>
        </p:nvSpPr>
        <p:spPr>
          <a:xfrm>
            <a:off x="0" y="0"/>
            <a:ext cx="64008" cy="5143500"/>
          </a:xfrm>
          <a:prstGeom prst="rect">
            <a:avLst/>
          </a:prstGeom>
          <a:solidFill>
            <a:srgbClr val="C8A84B"/>
          </a:solidFill>
          <a:ln w="12700">
            <a:solidFill>
              <a:srgbClr val="C8A84B"/>
            </a:solidFill>
            <a:prstDash val="solid"/>
          </a:ln>
        </p:spPr>
        <p:txBody>
          <a:bodyPr/>
          <a:lstStyle/>
          <a:p>
            <a:endParaRPr lang="en-US" dirty="0"/>
          </a:p>
        </p:txBody>
      </p:sp>
      <p:sp>
        <p:nvSpPr>
          <p:cNvPr id="5" name="Shape 3"/>
          <p:cNvSpPr/>
          <p:nvPr/>
        </p:nvSpPr>
        <p:spPr>
          <a:xfrm>
            <a:off x="9079992" y="0"/>
            <a:ext cx="64008" cy="5143500"/>
          </a:xfrm>
          <a:prstGeom prst="rect">
            <a:avLst/>
          </a:prstGeom>
          <a:solidFill>
            <a:srgbClr val="C8A84B"/>
          </a:solidFill>
          <a:ln w="12700">
            <a:solidFill>
              <a:srgbClr val="C8A84B"/>
            </a:solidFill>
            <a:prstDash val="solid"/>
          </a:ln>
        </p:spPr>
        <p:txBody>
          <a:bodyPr/>
          <a:lstStyle/>
          <a:p>
            <a:endParaRPr lang="en-US" dirty="0"/>
          </a:p>
        </p:txBody>
      </p:sp>
      <p:sp>
        <p:nvSpPr>
          <p:cNvPr id="6" name="Shape 4"/>
          <p:cNvSpPr/>
          <p:nvPr/>
        </p:nvSpPr>
        <p:spPr>
          <a:xfrm>
            <a:off x="6035040" y="182880"/>
            <a:ext cx="2834640" cy="2834640"/>
          </a:xfrm>
          <a:prstGeom prst="ellipse">
            <a:avLst/>
          </a:prstGeom>
          <a:solidFill>
            <a:srgbClr val="1A7A74">
              <a:alpha val="28000"/>
            </a:srgbClr>
          </a:solidFill>
          <a:ln w="12700">
            <a:solidFill>
              <a:srgbClr val="C8A84B"/>
            </a:solidFill>
            <a:prstDash val="solid"/>
          </a:ln>
        </p:spPr>
        <p:txBody>
          <a:bodyPr/>
          <a:lstStyle/>
          <a:p>
            <a:endParaRPr lang="en-US" dirty="0"/>
          </a:p>
        </p:txBody>
      </p:sp>
      <p:sp>
        <p:nvSpPr>
          <p:cNvPr id="7" name="Shape 5"/>
          <p:cNvSpPr/>
          <p:nvPr/>
        </p:nvSpPr>
        <p:spPr>
          <a:xfrm>
            <a:off x="6492240" y="640080"/>
            <a:ext cx="1920240" cy="1920240"/>
          </a:xfrm>
          <a:prstGeom prst="ellipse">
            <a:avLst/>
          </a:prstGeom>
          <a:solidFill>
            <a:srgbClr val="1A7A74">
              <a:alpha val="20000"/>
            </a:srgbClr>
          </a:solidFill>
          <a:ln w="12700">
            <a:solidFill>
              <a:srgbClr val="C8A84B"/>
            </a:solidFill>
            <a:prstDash val="solid"/>
          </a:ln>
        </p:spPr>
        <p:txBody>
          <a:bodyPr/>
          <a:lstStyle/>
          <a:p>
            <a:endParaRPr lang="en-US" dirty="0"/>
          </a:p>
        </p:txBody>
      </p:sp>
      <p:pic>
        <p:nvPicPr>
          <p:cNvPr id="8" name="Image 0" descr="preencoded.png"/>
          <p:cNvPicPr>
            <a:picLocks noChangeAspect="1"/>
          </p:cNvPicPr>
          <p:nvPr/>
        </p:nvPicPr>
        <p:blipFill>
          <a:blip r:embed="rId3"/>
          <a:stretch>
            <a:fillRect/>
          </a:stretch>
        </p:blipFill>
        <p:spPr>
          <a:xfrm>
            <a:off x="6949440" y="914400"/>
            <a:ext cx="1005840" cy="1005840"/>
          </a:xfrm>
          <a:prstGeom prst="rect">
            <a:avLst/>
          </a:prstGeom>
        </p:spPr>
      </p:pic>
      <p:sp>
        <p:nvSpPr>
          <p:cNvPr id="9" name="Text 6"/>
          <p:cNvSpPr/>
          <p:nvPr/>
        </p:nvSpPr>
        <p:spPr>
          <a:xfrm>
            <a:off x="365760" y="502920"/>
            <a:ext cx="5303520" cy="365760"/>
          </a:xfrm>
          <a:prstGeom prst="rect">
            <a:avLst/>
          </a:prstGeom>
          <a:noFill/>
          <a:ln/>
        </p:spPr>
        <p:txBody>
          <a:bodyPr wrap="square" lIns="0" tIns="0" rIns="0" bIns="0" rtlCol="0" anchor="ctr"/>
          <a:lstStyle/>
          <a:p>
            <a:pPr marL="0" indent="0" algn="ctr" defTabSz="914400" rtl="0" eaLnBrk="1" latinLnBrk="0" hangingPunct="1">
              <a:buNone/>
            </a:pPr>
            <a:endParaRPr lang="en-US" sz="1200" dirty="0"/>
          </a:p>
        </p:txBody>
      </p:sp>
      <p:sp>
        <p:nvSpPr>
          <p:cNvPr id="10" name="Text 7"/>
          <p:cNvSpPr/>
          <p:nvPr/>
        </p:nvSpPr>
        <p:spPr>
          <a:xfrm>
            <a:off x="0" y="1286540"/>
            <a:ext cx="6035040" cy="914400"/>
          </a:xfrm>
          <a:prstGeom prst="rect">
            <a:avLst/>
          </a:prstGeom>
          <a:noFill/>
          <a:ln/>
        </p:spPr>
        <p:txBody>
          <a:bodyPr wrap="square" lIns="0" tIns="0" rIns="0" bIns="0" rtlCol="0" anchor="ctr"/>
          <a:lstStyle/>
          <a:p>
            <a:pPr algn="ctr" rtl="1"/>
            <a:r>
              <a:rPr lang="ar-SA" sz="4000" b="1" dirty="0">
                <a:solidFill>
                  <a:srgbClr val="FFFFFF"/>
                </a:solidFill>
                <a:latin typeface="Calibri" pitchFamily="34" charset="0"/>
                <a:ea typeface="Calibri" pitchFamily="34" charset="-122"/>
                <a:cs typeface="Traditional Arabic" pitchFamily="2" charset="-78"/>
              </a:rPr>
              <a:t>تربية الأطفال على الفضائل والصلابة النفسية </a:t>
            </a:r>
          </a:p>
          <a:p>
            <a:pPr algn="ctr" rtl="1"/>
            <a:r>
              <a:rPr lang="ar-SA" sz="4000" b="1" dirty="0">
                <a:solidFill>
                  <a:srgbClr val="FFFFFF"/>
                </a:solidFill>
                <a:latin typeface="Calibri" pitchFamily="34" charset="0"/>
                <a:ea typeface="Calibri" pitchFamily="34" charset="-122"/>
                <a:cs typeface="Traditional Arabic" pitchFamily="2" charset="-78"/>
              </a:rPr>
              <a:t>في علم النفس الإسلامي والحديث</a:t>
            </a:r>
            <a:endParaRPr lang="en-US" sz="4000" dirty="0">
              <a:cs typeface="Traditional Arabic" pitchFamily="2" charset="-78"/>
            </a:endParaRPr>
          </a:p>
        </p:txBody>
      </p:sp>
      <p:sp>
        <p:nvSpPr>
          <p:cNvPr id="12" name="Text 9"/>
          <p:cNvSpPr/>
          <p:nvPr/>
        </p:nvSpPr>
        <p:spPr>
          <a:xfrm>
            <a:off x="365760" y="2606040"/>
            <a:ext cx="5303520" cy="548640"/>
          </a:xfrm>
          <a:prstGeom prst="rect">
            <a:avLst/>
          </a:prstGeom>
          <a:noFill/>
          <a:ln/>
        </p:spPr>
        <p:txBody>
          <a:bodyPr wrap="square" lIns="0" tIns="0" rIns="0" bIns="0" rtlCol="0" anchor="ctr"/>
          <a:lstStyle/>
          <a:p>
            <a:pPr algn="ctr" rtl="1"/>
            <a:r>
              <a:rPr lang="en-US" sz="2000" i="1" dirty="0" err="1">
                <a:solidFill>
                  <a:srgbClr val="E5C97A"/>
                </a:solidFill>
                <a:latin typeface="Calibri" pitchFamily="34" charset="0"/>
                <a:ea typeface="Calibri" pitchFamily="34" charset="-122"/>
                <a:cs typeface="Calibri" pitchFamily="34" charset="-120"/>
              </a:rPr>
              <a:t>في</a:t>
            </a:r>
            <a:r>
              <a:rPr lang="en-US" sz="2000" i="1">
                <a:solidFill>
                  <a:srgbClr val="E5C97A"/>
                </a:solidFill>
                <a:latin typeface="Calibri" pitchFamily="34" charset="0"/>
                <a:ea typeface="Calibri" pitchFamily="34" charset="-122"/>
                <a:cs typeface="Calibri" pitchFamily="34" charset="-120"/>
              </a:rPr>
              <a:t> عِلْمِ </a:t>
            </a:r>
            <a:r>
              <a:rPr lang="en-US" sz="2000" i="1" err="1">
                <a:solidFill>
                  <a:srgbClr val="E5C97A"/>
                </a:solidFill>
                <a:latin typeface="Calibri" pitchFamily="34" charset="0"/>
                <a:ea typeface="Calibri" pitchFamily="34" charset="-122"/>
                <a:cs typeface="Calibri" pitchFamily="34" charset="-120"/>
              </a:rPr>
              <a:t>النَّفْسِ</a:t>
            </a:r>
            <a:r>
              <a:rPr lang="en-US" sz="2000" i="1">
                <a:solidFill>
                  <a:srgbClr val="E5C97A"/>
                </a:solidFill>
                <a:latin typeface="Calibri" pitchFamily="34" charset="0"/>
                <a:ea typeface="Calibri" pitchFamily="34" charset="-122"/>
                <a:cs typeface="Calibri" pitchFamily="34" charset="-120"/>
              </a:rPr>
              <a:t> </a:t>
            </a:r>
            <a:r>
              <a:rPr lang="en-US" sz="2000" i="1" err="1">
                <a:solidFill>
                  <a:srgbClr val="E5C97A"/>
                </a:solidFill>
                <a:latin typeface="Calibri" pitchFamily="34" charset="0"/>
                <a:ea typeface="Calibri" pitchFamily="34" charset="-122"/>
                <a:cs typeface="Calibri" pitchFamily="34" charset="-120"/>
              </a:rPr>
              <a:t>الإِسْلامِيِّ</a:t>
            </a:r>
            <a:r>
              <a:rPr lang="en-US" sz="2000" i="1">
                <a:solidFill>
                  <a:srgbClr val="E5C97A"/>
                </a:solidFill>
                <a:latin typeface="Calibri" pitchFamily="34" charset="0"/>
                <a:ea typeface="Calibri" pitchFamily="34" charset="-122"/>
                <a:cs typeface="Calibri" pitchFamily="34" charset="-120"/>
              </a:rPr>
              <a:t> </a:t>
            </a:r>
            <a:r>
              <a:rPr lang="ar-SA" sz="2000" i="1">
                <a:solidFill>
                  <a:srgbClr val="E5C97A"/>
                </a:solidFill>
                <a:latin typeface="Calibri" pitchFamily="34" charset="0"/>
                <a:ea typeface="Calibri" pitchFamily="34" charset="-122"/>
                <a:cs typeface="Calibri" pitchFamily="34" charset="-120"/>
              </a:rPr>
              <a:t>و الحديث</a:t>
            </a:r>
            <a:endParaRPr lang="en-US" sz="2000"/>
          </a:p>
        </p:txBody>
      </p:sp>
      <p:sp>
        <p:nvSpPr>
          <p:cNvPr id="13" name="Shape 10"/>
          <p:cNvSpPr/>
          <p:nvPr/>
        </p:nvSpPr>
        <p:spPr>
          <a:xfrm>
            <a:off x="1645920" y="3337560"/>
            <a:ext cx="2511410" cy="438912"/>
          </a:xfrm>
          <a:prstGeom prst="rect">
            <a:avLst/>
          </a:prstGeom>
          <a:solidFill>
            <a:srgbClr val="1A7A74"/>
          </a:solidFill>
          <a:ln w="12700">
            <a:solidFill>
              <a:srgbClr val="1A7A74"/>
            </a:solidFill>
            <a:prstDash val="solid"/>
          </a:ln>
        </p:spPr>
        <p:txBody>
          <a:bodyPr/>
          <a:lstStyle/>
          <a:p>
            <a:endParaRPr lang="en-US"/>
          </a:p>
        </p:txBody>
      </p:sp>
      <p:sp>
        <p:nvSpPr>
          <p:cNvPr id="14" name="Text 11"/>
          <p:cNvSpPr/>
          <p:nvPr/>
        </p:nvSpPr>
        <p:spPr>
          <a:xfrm>
            <a:off x="1645920" y="3337560"/>
            <a:ext cx="2511410" cy="438912"/>
          </a:xfrm>
          <a:prstGeom prst="rect">
            <a:avLst/>
          </a:prstGeom>
          <a:noFill/>
          <a:ln/>
        </p:spPr>
        <p:txBody>
          <a:bodyPr wrap="square" lIns="0" tIns="0" rIns="0" bIns="0" rtlCol="0" anchor="ctr"/>
          <a:lstStyle/>
          <a:p>
            <a:pPr algn="ctr" rtl="1"/>
            <a:r>
              <a:rPr lang="ar-SA" sz="2400" b="1">
                <a:solidFill>
                  <a:srgbClr val="FFFFFF"/>
                </a:solidFill>
                <a:latin typeface="Calibri" pitchFamily="34" charset="0"/>
                <a:ea typeface="Calibri" pitchFamily="34" charset="-122"/>
                <a:cs typeface="Traditional Arabic" pitchFamily="2" charset="-78"/>
              </a:rPr>
              <a:t>د. هومان </a:t>
            </a:r>
            <a:r>
              <a:rPr lang="ar-SA" sz="2400" b="1" err="1">
                <a:solidFill>
                  <a:srgbClr val="FFFFFF"/>
                </a:solidFill>
                <a:latin typeface="Calibri" pitchFamily="34" charset="0"/>
                <a:ea typeface="Calibri" pitchFamily="34" charset="-122"/>
                <a:cs typeface="Traditional Arabic" pitchFamily="2" charset="-78"/>
              </a:rPr>
              <a:t>كشاورزي</a:t>
            </a:r>
            <a:endParaRPr lang="en-US" sz="2400">
              <a:cs typeface="Traditional Arabic" pitchFamily="2" charset="-78"/>
            </a:endParaRPr>
          </a:p>
        </p:txBody>
      </p:sp>
      <p:sp>
        <p:nvSpPr>
          <p:cNvPr id="15" name="Text 12"/>
          <p:cNvSpPr/>
          <p:nvPr/>
        </p:nvSpPr>
        <p:spPr>
          <a:xfrm>
            <a:off x="1553628" y="3947922"/>
            <a:ext cx="2603702" cy="320040"/>
          </a:xfrm>
          <a:prstGeom prst="rect">
            <a:avLst/>
          </a:prstGeom>
          <a:noFill/>
          <a:ln/>
        </p:spPr>
        <p:txBody>
          <a:bodyPr wrap="square" lIns="0" tIns="0" rIns="0" bIns="0" rtlCol="0" anchor="ctr"/>
          <a:lstStyle/>
          <a:p>
            <a:pPr marL="0" indent="0" algn="ctr" rtl="1">
              <a:buNone/>
            </a:pPr>
            <a:r>
              <a:rPr lang="en-US" sz="1100" i="1">
                <a:solidFill>
                  <a:srgbClr val="6B9AB8"/>
                </a:solidFill>
                <a:latin typeface="Calibri" pitchFamily="34" charset="0"/>
                <a:ea typeface="Calibri" pitchFamily="34" charset="-122"/>
                <a:cs typeface="Calibri" pitchFamily="34" charset="-120"/>
              </a:rPr>
              <a:t>Program Director Counseling Islamic Psychology, CIS-HBKU</a:t>
            </a:r>
          </a:p>
          <a:p>
            <a:pPr marL="0" indent="0" algn="ctr" rtl="1">
              <a:buNone/>
            </a:pPr>
            <a:r>
              <a:rPr lang="en-US" sz="1100" i="1" err="1">
                <a:solidFill>
                  <a:srgbClr val="6B9AB8"/>
                </a:solidFill>
                <a:latin typeface="Calibri" pitchFamily="34" charset="0"/>
                <a:ea typeface="Calibri" pitchFamily="34" charset="-122"/>
                <a:cs typeface="Calibri" pitchFamily="34" charset="-120"/>
              </a:rPr>
              <a:t>www.islamiccharacter.com</a:t>
            </a:r>
            <a:endParaRPr lang="en-US" sz="1100"/>
          </a:p>
        </p:txBody>
      </p:sp>
      <p:pic>
        <p:nvPicPr>
          <p:cNvPr id="17" name="Picture 16" descr="Text&#10;&#10;Description automatically generated">
            <a:extLst>
              <a:ext uri="{FF2B5EF4-FFF2-40B4-BE49-F238E27FC236}">
                <a16:creationId xmlns:a16="http://schemas.microsoft.com/office/drawing/2014/main" id="{385A8F98-D827-88CF-7420-CCCC99B38CDD}"/>
              </a:ext>
            </a:extLst>
          </p:cNvPr>
          <p:cNvPicPr>
            <a:picLocks noChangeAspect="1"/>
          </p:cNvPicPr>
          <p:nvPr/>
        </p:nvPicPr>
        <p:blipFill>
          <a:blip r:embed="rId4"/>
          <a:stretch>
            <a:fillRect/>
          </a:stretch>
        </p:blipFill>
        <p:spPr>
          <a:xfrm>
            <a:off x="5388751" y="3871076"/>
            <a:ext cx="3691241" cy="12189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8792"/>
            <a:ext cx="4498850" cy="5143500"/>
          </a:xfrm>
          <a:prstGeom prst="rect">
            <a:avLst/>
          </a:prstGeom>
          <a:solidFill>
            <a:srgbClr val="143250"/>
          </a:solidFill>
          <a:ln w="12700">
            <a:solidFill>
              <a:srgbClr val="143250"/>
            </a:solidFill>
            <a:prstDash val="solid"/>
          </a:ln>
        </p:spPr>
        <p:txBody>
          <a:bodyPr/>
          <a:lstStyle/>
          <a:p>
            <a:endParaRPr lang="en-US"/>
          </a:p>
        </p:txBody>
      </p:sp>
      <p:sp>
        <p:nvSpPr>
          <p:cNvPr id="4" name="Shape 2"/>
          <p:cNvSpPr/>
          <p:nvPr/>
        </p:nvSpPr>
        <p:spPr>
          <a:xfrm>
            <a:off x="4645152" y="548640"/>
            <a:ext cx="3931920" cy="438912"/>
          </a:xfrm>
          <a:prstGeom prst="rect">
            <a:avLst/>
          </a:prstGeom>
          <a:solidFill>
            <a:srgbClr val="1A7A74"/>
          </a:solidFill>
          <a:ln w="12700">
            <a:solidFill>
              <a:srgbClr val="1A7A74"/>
            </a:solidFill>
            <a:prstDash val="solid"/>
          </a:ln>
        </p:spPr>
        <p:txBody>
          <a:bodyPr/>
          <a:lstStyle/>
          <a:p>
            <a:endParaRPr lang="en-US"/>
          </a:p>
        </p:txBody>
      </p:sp>
      <p:sp>
        <p:nvSpPr>
          <p:cNvPr id="5" name="Text 3"/>
          <p:cNvSpPr/>
          <p:nvPr/>
        </p:nvSpPr>
        <p:spPr>
          <a:xfrm>
            <a:off x="4645152" y="548640"/>
            <a:ext cx="3931920" cy="438912"/>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القِسْمُ الثَّانِي</a:t>
            </a:r>
            <a:endParaRPr lang="en-US" sz="1300"/>
          </a:p>
        </p:txBody>
      </p:sp>
      <p:sp>
        <p:nvSpPr>
          <p:cNvPr id="6" name="Text 4"/>
          <p:cNvSpPr/>
          <p:nvPr/>
        </p:nvSpPr>
        <p:spPr>
          <a:xfrm>
            <a:off x="4462272" y="1124712"/>
            <a:ext cx="4389120" cy="713232"/>
          </a:xfrm>
          <a:prstGeom prst="rect">
            <a:avLst/>
          </a:prstGeom>
          <a:noFill/>
          <a:ln/>
        </p:spPr>
        <p:txBody>
          <a:bodyPr wrap="square" lIns="0" tIns="0" rIns="0" bIns="0" rtlCol="0" anchor="ctr"/>
          <a:lstStyle/>
          <a:p>
            <a:pPr marL="0" indent="0" algn="ctr" rtl="1">
              <a:buNone/>
            </a:pPr>
            <a:r>
              <a:rPr lang="en-US" sz="3200" b="1">
                <a:solidFill>
                  <a:srgbClr val="FFFFFF"/>
                </a:solidFill>
                <a:latin typeface="Calibri" pitchFamily="34" charset="0"/>
                <a:ea typeface="Calibri" pitchFamily="34" charset="-122"/>
                <a:cs typeface="Calibri" pitchFamily="34" charset="-120"/>
              </a:rPr>
              <a:t>الفَضيلَةُ أَساسُ</a:t>
            </a:r>
            <a:endParaRPr lang="en-US" sz="3200"/>
          </a:p>
        </p:txBody>
      </p:sp>
      <p:sp>
        <p:nvSpPr>
          <p:cNvPr id="7" name="Text 5"/>
          <p:cNvSpPr/>
          <p:nvPr/>
        </p:nvSpPr>
        <p:spPr>
          <a:xfrm>
            <a:off x="4462272" y="1828800"/>
            <a:ext cx="4389120" cy="658368"/>
          </a:xfrm>
          <a:prstGeom prst="rect">
            <a:avLst/>
          </a:prstGeom>
          <a:noFill/>
          <a:ln/>
        </p:spPr>
        <p:txBody>
          <a:bodyPr wrap="square" lIns="0" tIns="0" rIns="0" bIns="0" rtlCol="0" anchor="ctr"/>
          <a:lstStyle/>
          <a:p>
            <a:pPr algn="ctr" rtl="1"/>
            <a:r>
              <a:rPr lang="ar-SA" sz="4400" b="1" dirty="0">
                <a:solidFill>
                  <a:srgbClr val="FFFFFF"/>
                </a:solidFill>
                <a:latin typeface="Calibri" pitchFamily="34" charset="0"/>
                <a:ea typeface="Calibri" pitchFamily="34" charset="-122"/>
                <a:cs typeface="Traditional Arabic" pitchFamily="2" charset="-78"/>
              </a:rPr>
              <a:t>والصلابة</a:t>
            </a:r>
            <a:r>
              <a:rPr lang="en-US" sz="3200" b="1" dirty="0">
                <a:solidFill>
                  <a:srgbClr val="FFFFFF"/>
                </a:solidFill>
                <a:latin typeface="Calibri" pitchFamily="34" charset="0"/>
                <a:ea typeface="Calibri" pitchFamily="34" charset="-122"/>
                <a:cs typeface="Calibri" pitchFamily="34" charset="-120"/>
              </a:rPr>
              <a:t> </a:t>
            </a:r>
            <a:r>
              <a:rPr lang="en-US" sz="3200" b="1" dirty="0" err="1">
                <a:solidFill>
                  <a:srgbClr val="FFFFFF"/>
                </a:solidFill>
                <a:latin typeface="Calibri" pitchFamily="34" charset="0"/>
                <a:ea typeface="Calibri" pitchFamily="34" charset="-122"/>
                <a:cs typeface="Calibri" pitchFamily="34" charset="-120"/>
              </a:rPr>
              <a:t>النَّفْسِيَّةِ</a:t>
            </a:r>
            <a:endParaRPr lang="en-US" sz="3200" dirty="0"/>
          </a:p>
        </p:txBody>
      </p:sp>
      <p:pic>
        <p:nvPicPr>
          <p:cNvPr id="8" name="Image 0" descr="preencoded.png"/>
          <p:cNvPicPr>
            <a:picLocks noChangeAspect="1"/>
          </p:cNvPicPr>
          <p:nvPr/>
        </p:nvPicPr>
        <p:blipFill>
          <a:blip r:embed="rId3"/>
          <a:stretch>
            <a:fillRect/>
          </a:stretch>
        </p:blipFill>
        <p:spPr>
          <a:xfrm>
            <a:off x="5010912" y="2788920"/>
            <a:ext cx="1005840" cy="1005840"/>
          </a:xfrm>
          <a:prstGeom prst="rect">
            <a:avLst/>
          </a:prstGeom>
        </p:spPr>
      </p:pic>
      <p:pic>
        <p:nvPicPr>
          <p:cNvPr id="9" name="Image 1" descr="preencoded.png"/>
          <p:cNvPicPr>
            <a:picLocks noChangeAspect="1"/>
          </p:cNvPicPr>
          <p:nvPr/>
        </p:nvPicPr>
        <p:blipFill>
          <a:blip r:embed="rId4"/>
          <a:stretch>
            <a:fillRect/>
          </a:stretch>
        </p:blipFill>
        <p:spPr>
          <a:xfrm>
            <a:off x="6473952" y="2788920"/>
            <a:ext cx="1005840" cy="1005840"/>
          </a:xfrm>
          <a:prstGeom prst="rect">
            <a:avLst/>
          </a:prstGeom>
        </p:spPr>
      </p:pic>
      <p:sp>
        <p:nvSpPr>
          <p:cNvPr id="10" name="Shape 6"/>
          <p:cNvSpPr/>
          <p:nvPr/>
        </p:nvSpPr>
        <p:spPr>
          <a:xfrm>
            <a:off x="3303094" y="548640"/>
            <a:ext cx="329184" cy="329184"/>
          </a:xfrm>
          <a:prstGeom prst="ellipse">
            <a:avLst/>
          </a:prstGeom>
          <a:solidFill>
            <a:srgbClr val="1A7A74"/>
          </a:solidFill>
          <a:ln w="12700">
            <a:solidFill>
              <a:srgbClr val="1A7A74"/>
            </a:solidFill>
            <a:prstDash val="solid"/>
          </a:ln>
        </p:spPr>
        <p:txBody>
          <a:bodyPr/>
          <a:lstStyle/>
          <a:p>
            <a:endParaRPr lang="en-US"/>
          </a:p>
        </p:txBody>
      </p:sp>
      <p:sp>
        <p:nvSpPr>
          <p:cNvPr id="11" name="Text 7"/>
          <p:cNvSpPr/>
          <p:nvPr/>
        </p:nvSpPr>
        <p:spPr>
          <a:xfrm>
            <a:off x="3303094" y="548640"/>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1</a:t>
            </a:r>
            <a:endParaRPr lang="en-US" sz="1100"/>
          </a:p>
        </p:txBody>
      </p:sp>
      <p:sp>
        <p:nvSpPr>
          <p:cNvPr id="12" name="Text 8"/>
          <p:cNvSpPr/>
          <p:nvPr/>
        </p:nvSpPr>
        <p:spPr>
          <a:xfrm>
            <a:off x="-1263982" y="527187"/>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ما هي المرونة النفسية؟</a:t>
            </a:r>
            <a:endParaRPr lang="en-US" sz="1400"/>
          </a:p>
        </p:txBody>
      </p:sp>
      <p:sp>
        <p:nvSpPr>
          <p:cNvPr id="13" name="Shape 9"/>
          <p:cNvSpPr/>
          <p:nvPr/>
        </p:nvSpPr>
        <p:spPr>
          <a:xfrm>
            <a:off x="3303094" y="1371600"/>
            <a:ext cx="329184" cy="329184"/>
          </a:xfrm>
          <a:prstGeom prst="ellipse">
            <a:avLst/>
          </a:prstGeom>
          <a:solidFill>
            <a:srgbClr val="1A7A74"/>
          </a:solidFill>
          <a:ln w="12700">
            <a:solidFill>
              <a:srgbClr val="1A7A74"/>
            </a:solidFill>
            <a:prstDash val="solid"/>
          </a:ln>
        </p:spPr>
        <p:txBody>
          <a:bodyPr/>
          <a:lstStyle/>
          <a:p>
            <a:endParaRPr lang="en-US"/>
          </a:p>
        </p:txBody>
      </p:sp>
      <p:sp>
        <p:nvSpPr>
          <p:cNvPr id="14" name="Text 10"/>
          <p:cNvSpPr/>
          <p:nvPr/>
        </p:nvSpPr>
        <p:spPr>
          <a:xfrm>
            <a:off x="3303094" y="1371600"/>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2</a:t>
            </a:r>
            <a:endParaRPr lang="en-US" sz="1100"/>
          </a:p>
        </p:txBody>
      </p:sp>
      <p:sp>
        <p:nvSpPr>
          <p:cNvPr id="15" name="Text 11"/>
          <p:cNvSpPr/>
          <p:nvPr/>
        </p:nvSpPr>
        <p:spPr>
          <a:xfrm>
            <a:off x="-1263982" y="1350147"/>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نموذج الفضائل الإسلامية (TIV)</a:t>
            </a:r>
            <a:endParaRPr lang="en-US" sz="1400"/>
          </a:p>
        </p:txBody>
      </p:sp>
      <p:sp>
        <p:nvSpPr>
          <p:cNvPr id="16" name="Shape 12"/>
          <p:cNvSpPr/>
          <p:nvPr/>
        </p:nvSpPr>
        <p:spPr>
          <a:xfrm>
            <a:off x="3303094" y="2194560"/>
            <a:ext cx="329184" cy="329184"/>
          </a:xfrm>
          <a:prstGeom prst="ellipse">
            <a:avLst/>
          </a:prstGeom>
          <a:solidFill>
            <a:srgbClr val="1A7A74"/>
          </a:solidFill>
          <a:ln w="12700">
            <a:solidFill>
              <a:srgbClr val="1A7A74"/>
            </a:solidFill>
            <a:prstDash val="solid"/>
          </a:ln>
        </p:spPr>
        <p:txBody>
          <a:bodyPr/>
          <a:lstStyle/>
          <a:p>
            <a:endParaRPr lang="en-US"/>
          </a:p>
        </p:txBody>
      </p:sp>
      <p:sp>
        <p:nvSpPr>
          <p:cNvPr id="17" name="Text 13"/>
          <p:cNvSpPr/>
          <p:nvPr/>
        </p:nvSpPr>
        <p:spPr>
          <a:xfrm>
            <a:off x="3303094" y="2194560"/>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3</a:t>
            </a:r>
            <a:endParaRPr lang="en-US" sz="1100"/>
          </a:p>
        </p:txBody>
      </p:sp>
      <p:sp>
        <p:nvSpPr>
          <p:cNvPr id="18" name="Text 14"/>
          <p:cNvSpPr/>
          <p:nvPr/>
        </p:nvSpPr>
        <p:spPr>
          <a:xfrm>
            <a:off x="-1263982" y="2173107"/>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كيف تُنتج الفضائل المرونة؟</a:t>
            </a:r>
            <a:endParaRPr lang="en-US" sz="1400"/>
          </a:p>
        </p:txBody>
      </p:sp>
      <p:sp>
        <p:nvSpPr>
          <p:cNvPr id="19" name="Shape 15"/>
          <p:cNvSpPr/>
          <p:nvPr/>
        </p:nvSpPr>
        <p:spPr>
          <a:xfrm>
            <a:off x="3303094" y="3017520"/>
            <a:ext cx="329184" cy="329184"/>
          </a:xfrm>
          <a:prstGeom prst="ellipse">
            <a:avLst/>
          </a:prstGeom>
          <a:solidFill>
            <a:srgbClr val="1A7A74"/>
          </a:solidFill>
          <a:ln w="12700">
            <a:solidFill>
              <a:srgbClr val="1A7A74"/>
            </a:solidFill>
            <a:prstDash val="solid"/>
          </a:ln>
        </p:spPr>
        <p:txBody>
          <a:bodyPr/>
          <a:lstStyle/>
          <a:p>
            <a:endParaRPr lang="en-US"/>
          </a:p>
        </p:txBody>
      </p:sp>
      <p:sp>
        <p:nvSpPr>
          <p:cNvPr id="20" name="Text 16"/>
          <p:cNvSpPr/>
          <p:nvPr/>
        </p:nvSpPr>
        <p:spPr>
          <a:xfrm>
            <a:off x="3303094" y="3017520"/>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4</a:t>
            </a:r>
            <a:endParaRPr lang="en-US" sz="1100"/>
          </a:p>
        </p:txBody>
      </p:sp>
      <p:sp>
        <p:nvSpPr>
          <p:cNvPr id="21" name="Text 17"/>
          <p:cNvSpPr/>
          <p:nvPr/>
        </p:nvSpPr>
        <p:spPr>
          <a:xfrm>
            <a:off x="-1263982" y="2996067"/>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الفضائل كنُظُم للمرونة</a:t>
            </a:r>
            <a:endParaRPr lang="en-US" sz="1400"/>
          </a:p>
        </p:txBody>
      </p:sp>
      <p:sp>
        <p:nvSpPr>
          <p:cNvPr id="22" name="Shape 18"/>
          <p:cNvSpPr/>
          <p:nvPr/>
        </p:nvSpPr>
        <p:spPr>
          <a:xfrm>
            <a:off x="3303094" y="3840480"/>
            <a:ext cx="329184" cy="329184"/>
          </a:xfrm>
          <a:prstGeom prst="ellipse">
            <a:avLst/>
          </a:prstGeom>
          <a:solidFill>
            <a:srgbClr val="1A7A74"/>
          </a:solidFill>
          <a:ln w="12700">
            <a:solidFill>
              <a:srgbClr val="1A7A74"/>
            </a:solidFill>
            <a:prstDash val="solid"/>
          </a:ln>
        </p:spPr>
        <p:txBody>
          <a:bodyPr/>
          <a:lstStyle/>
          <a:p>
            <a:endParaRPr lang="en-US"/>
          </a:p>
        </p:txBody>
      </p:sp>
      <p:sp>
        <p:nvSpPr>
          <p:cNvPr id="23" name="Text 19"/>
          <p:cNvSpPr/>
          <p:nvPr/>
        </p:nvSpPr>
        <p:spPr>
          <a:xfrm>
            <a:off x="3303094" y="3840480"/>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5</a:t>
            </a:r>
            <a:endParaRPr lang="en-US" sz="1100"/>
          </a:p>
        </p:txBody>
      </p:sp>
      <p:sp>
        <p:nvSpPr>
          <p:cNvPr id="24" name="Text 20"/>
          <p:cNvSpPr/>
          <p:nvPr/>
        </p:nvSpPr>
        <p:spPr>
          <a:xfrm>
            <a:off x="-1263982" y="3819027"/>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الخلاصة</a:t>
            </a:r>
            <a:endParaRPr lang="en-US"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algn="ctr" rtl="1"/>
            <a:r>
              <a:rPr lang="en-US" sz="4400" b="1" dirty="0">
                <a:solidFill>
                  <a:srgbClr val="FFFFFF"/>
                </a:solidFill>
                <a:latin typeface="Calibri" pitchFamily="34" charset="0"/>
                <a:ea typeface="Calibri" pitchFamily="34" charset="-122"/>
                <a:cs typeface="Calibri" pitchFamily="34" charset="-120"/>
              </a:rPr>
              <a:t>١.  </a:t>
            </a:r>
            <a:r>
              <a:rPr lang="en-US" sz="4400" b="1" dirty="0" err="1">
                <a:solidFill>
                  <a:srgbClr val="FFFFFF"/>
                </a:solidFill>
                <a:latin typeface="Calibri" pitchFamily="34" charset="0"/>
                <a:ea typeface="Calibri" pitchFamily="34" charset="-122"/>
                <a:cs typeface="Traditional Arabic" pitchFamily="2" charset="-78"/>
              </a:rPr>
              <a:t>ما</a:t>
            </a:r>
            <a:r>
              <a:rPr lang="en-US" sz="4400" b="1" dirty="0">
                <a:solidFill>
                  <a:srgbClr val="FFFFFF"/>
                </a:solidFill>
                <a:latin typeface="Calibri" pitchFamily="34" charset="0"/>
                <a:ea typeface="Calibri" pitchFamily="34" charset="-122"/>
                <a:cs typeface="Traditional Arabic" pitchFamily="2" charset="-78"/>
              </a:rPr>
              <a:t> </a:t>
            </a:r>
            <a:r>
              <a:rPr lang="en-US" sz="4400" b="1" dirty="0" err="1">
                <a:solidFill>
                  <a:srgbClr val="FFFFFF"/>
                </a:solidFill>
                <a:latin typeface="Calibri" pitchFamily="34" charset="0"/>
                <a:ea typeface="Calibri" pitchFamily="34" charset="-122"/>
                <a:cs typeface="Traditional Arabic" pitchFamily="2" charset="-78"/>
              </a:rPr>
              <a:t>هي</a:t>
            </a:r>
            <a:r>
              <a:rPr lang="en-US" sz="4400" b="1" dirty="0">
                <a:solidFill>
                  <a:srgbClr val="FFFFFF"/>
                </a:solidFill>
                <a:latin typeface="Calibri" pitchFamily="34" charset="0"/>
                <a:ea typeface="Calibri" pitchFamily="34" charset="-122"/>
                <a:cs typeface="Traditional Arabic" pitchFamily="2" charset="-78"/>
              </a:rPr>
              <a:t> </a:t>
            </a:r>
            <a:r>
              <a:rPr lang="ar-SA" sz="4400" b="1" dirty="0">
                <a:solidFill>
                  <a:srgbClr val="FFFFFF"/>
                </a:solidFill>
                <a:latin typeface="Calibri" pitchFamily="34" charset="0"/>
                <a:ea typeface="Calibri" pitchFamily="34" charset="-122"/>
                <a:cs typeface="Traditional Arabic" pitchFamily="2" charset="-78"/>
              </a:rPr>
              <a:t>والصلابة</a:t>
            </a:r>
            <a:r>
              <a:rPr lang="en-US" sz="4400" b="1" dirty="0">
                <a:solidFill>
                  <a:srgbClr val="FFFFFF"/>
                </a:solidFill>
                <a:latin typeface="Calibri" pitchFamily="34" charset="0"/>
                <a:ea typeface="Calibri" pitchFamily="34" charset="-122"/>
                <a:cs typeface="Traditional Arabic" pitchFamily="2" charset="-78"/>
              </a:rPr>
              <a:t> </a:t>
            </a:r>
            <a:r>
              <a:rPr lang="en-US" sz="4400" b="1" dirty="0" err="1">
                <a:solidFill>
                  <a:srgbClr val="FFFFFF"/>
                </a:solidFill>
                <a:latin typeface="Calibri" pitchFamily="34" charset="0"/>
                <a:ea typeface="Calibri" pitchFamily="34" charset="-122"/>
                <a:cs typeface="Traditional Arabic" pitchFamily="2" charset="-78"/>
              </a:rPr>
              <a:t>النَّفْسِيَّةُ</a:t>
            </a:r>
            <a:r>
              <a:rPr lang="en-US" sz="4400" b="1" dirty="0">
                <a:solidFill>
                  <a:srgbClr val="FFFFFF"/>
                </a:solidFill>
                <a:latin typeface="Calibri" pitchFamily="34" charset="0"/>
                <a:ea typeface="Calibri" pitchFamily="34" charset="-122"/>
                <a:cs typeface="Calibri" pitchFamily="34" charset="-120"/>
              </a:rPr>
              <a:t>؟</a:t>
            </a:r>
            <a:endParaRPr lang="en-US" sz="4400" dirty="0"/>
          </a:p>
        </p:txBody>
      </p:sp>
      <p:sp>
        <p:nvSpPr>
          <p:cNvPr id="4" name="Shape 2"/>
          <p:cNvSpPr/>
          <p:nvPr/>
        </p:nvSpPr>
        <p:spPr>
          <a:xfrm>
            <a:off x="256032" y="987552"/>
            <a:ext cx="4160520" cy="3931920"/>
          </a:xfrm>
          <a:prstGeom prst="rect">
            <a:avLst/>
          </a:prstGeom>
          <a:solidFill>
            <a:srgbClr val="122B42"/>
          </a:solidFill>
          <a:ln w="12700">
            <a:solidFill>
              <a:srgbClr val="6B9AB8"/>
            </a:solidFill>
            <a:prstDash val="solid"/>
          </a:ln>
        </p:spPr>
        <p:txBody>
          <a:bodyPr/>
          <a:lstStyle/>
          <a:p>
            <a:endParaRPr lang="en-US"/>
          </a:p>
        </p:txBody>
      </p:sp>
      <p:sp>
        <p:nvSpPr>
          <p:cNvPr id="5" name="Shape 3"/>
          <p:cNvSpPr/>
          <p:nvPr/>
        </p:nvSpPr>
        <p:spPr>
          <a:xfrm>
            <a:off x="256032" y="987552"/>
            <a:ext cx="4160520" cy="475488"/>
          </a:xfrm>
          <a:prstGeom prst="rect">
            <a:avLst/>
          </a:prstGeom>
          <a:solidFill>
            <a:srgbClr val="6B9AB8"/>
          </a:solidFill>
          <a:ln w="12700">
            <a:solidFill>
              <a:srgbClr val="6B9AB8"/>
            </a:solidFill>
            <a:prstDash val="solid"/>
          </a:ln>
        </p:spPr>
        <p:txBody>
          <a:bodyPr/>
          <a:lstStyle/>
          <a:p>
            <a:endParaRPr lang="en-US"/>
          </a:p>
        </p:txBody>
      </p:sp>
      <p:sp>
        <p:nvSpPr>
          <p:cNvPr id="6" name="Text 4"/>
          <p:cNvSpPr/>
          <p:nvPr/>
        </p:nvSpPr>
        <p:spPr>
          <a:xfrm>
            <a:off x="256032" y="987552"/>
            <a:ext cx="4160520" cy="475488"/>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التعريف في علم النفس</a:t>
            </a:r>
            <a:endParaRPr lang="en-US" sz="1400"/>
          </a:p>
        </p:txBody>
      </p:sp>
      <p:sp>
        <p:nvSpPr>
          <p:cNvPr id="7" name="Text 5"/>
          <p:cNvSpPr/>
          <p:nvPr/>
        </p:nvSpPr>
        <p:spPr>
          <a:xfrm>
            <a:off x="347472" y="1572768"/>
            <a:ext cx="3977640" cy="1417320"/>
          </a:xfrm>
          <a:prstGeom prst="rect">
            <a:avLst/>
          </a:prstGeom>
          <a:noFill/>
          <a:ln/>
        </p:spPr>
        <p:txBody>
          <a:bodyPr wrap="square" lIns="0" tIns="0" rIns="0" bIns="0" rtlCol="0" anchor="t"/>
          <a:lstStyle/>
          <a:p>
            <a:pPr marL="0" indent="0" algn="ctr" rtl="1">
              <a:buNone/>
            </a:pPr>
            <a:r>
              <a:rPr lang="en-US" sz="2000" b="1">
                <a:solidFill>
                  <a:srgbClr val="E5C97A"/>
                </a:solidFill>
                <a:latin typeface="Calibri" pitchFamily="34" charset="0"/>
                <a:ea typeface="Calibri" pitchFamily="34" charset="-122"/>
                <a:cs typeface="Calibri" pitchFamily="34" charset="-120"/>
              </a:rPr>
              <a:t>القدرة على</a:t>
            </a:r>
            <a:endParaRPr lang="en-US" sz="2000"/>
          </a:p>
          <a:p>
            <a:pPr marL="0" indent="0" algn="ctr" rtl="1">
              <a:buNone/>
            </a:pPr>
            <a:r>
              <a:rPr lang="en-US" sz="2000" b="1">
                <a:solidFill>
                  <a:srgbClr val="E5C97A"/>
                </a:solidFill>
                <a:latin typeface="Calibri" pitchFamily="34" charset="0"/>
                <a:ea typeface="Calibri" pitchFamily="34" charset="-122"/>
                <a:cs typeface="Calibri" pitchFamily="34" charset="-120"/>
              </a:rPr>
              <a:t>التكيّف مع الشدائد</a:t>
            </a:r>
            <a:endParaRPr lang="en-US" sz="2000"/>
          </a:p>
          <a:p>
            <a:pPr marL="0" indent="0" algn="ctr" rtl="1">
              <a:buNone/>
            </a:pPr>
            <a:r>
              <a:rPr lang="en-US" sz="2000" b="1">
                <a:solidFill>
                  <a:srgbClr val="E5C97A"/>
                </a:solidFill>
                <a:latin typeface="Calibri" pitchFamily="34" charset="0"/>
                <a:ea typeface="Calibri" pitchFamily="34" charset="-122"/>
                <a:cs typeface="Calibri" pitchFamily="34" charset="-120"/>
              </a:rPr>
              <a:t>والضغوط</a:t>
            </a:r>
            <a:endParaRPr lang="en-US" sz="2000"/>
          </a:p>
        </p:txBody>
      </p:sp>
      <p:sp>
        <p:nvSpPr>
          <p:cNvPr id="8" name="Text 6"/>
          <p:cNvSpPr/>
          <p:nvPr/>
        </p:nvSpPr>
        <p:spPr>
          <a:xfrm>
            <a:off x="347472" y="3090672"/>
            <a:ext cx="3977640" cy="804672"/>
          </a:xfrm>
          <a:prstGeom prst="rect">
            <a:avLst/>
          </a:prstGeom>
          <a:noFill/>
          <a:ln/>
        </p:spPr>
        <p:txBody>
          <a:bodyPr wrap="square" lIns="0" tIns="0" rIns="0" bIns="0" rtlCol="0" anchor="t"/>
          <a:lstStyle/>
          <a:p>
            <a:pPr marL="0" indent="0" algn="ctr" rtl="1">
              <a:buNone/>
            </a:pPr>
            <a:r>
              <a:rPr lang="en-US" sz="1500" i="1">
                <a:solidFill>
                  <a:srgbClr val="6B9AB8"/>
                </a:solidFill>
                <a:latin typeface="Calibri" pitchFamily="34" charset="0"/>
                <a:ea typeface="Calibri" pitchFamily="34" charset="-122"/>
                <a:cs typeface="Calibri" pitchFamily="34" charset="-120"/>
              </a:rPr>
              <a:t>استجابةٌ طارئة</a:t>
            </a:r>
            <a:endParaRPr lang="en-US" sz="1500"/>
          </a:p>
          <a:p>
            <a:pPr marL="0" indent="0" algn="ctr" rtl="1">
              <a:buNone/>
            </a:pPr>
            <a:r>
              <a:rPr lang="en-US" sz="1500" i="1">
                <a:solidFill>
                  <a:srgbClr val="6B9AB8"/>
                </a:solidFill>
                <a:latin typeface="Calibri" pitchFamily="34" charset="0"/>
                <a:ea typeface="Calibri" pitchFamily="34" charset="-122"/>
                <a:cs typeface="Calibri" pitchFamily="34" charset="-120"/>
              </a:rPr>
              <a:t>عند وقوع الأزمات</a:t>
            </a:r>
            <a:endParaRPr lang="en-US" sz="1500"/>
          </a:p>
        </p:txBody>
      </p:sp>
      <p:sp>
        <p:nvSpPr>
          <p:cNvPr id="9" name="Shape 7"/>
          <p:cNvSpPr/>
          <p:nvPr/>
        </p:nvSpPr>
        <p:spPr>
          <a:xfrm>
            <a:off x="4727448" y="987552"/>
            <a:ext cx="4160520" cy="3931920"/>
          </a:xfrm>
          <a:prstGeom prst="rect">
            <a:avLst/>
          </a:prstGeom>
          <a:solidFill>
            <a:srgbClr val="122B42"/>
          </a:solidFill>
          <a:ln w="25400">
            <a:solidFill>
              <a:srgbClr val="1A7A74"/>
            </a:solidFill>
            <a:prstDash val="solid"/>
          </a:ln>
        </p:spPr>
        <p:txBody>
          <a:bodyPr/>
          <a:lstStyle/>
          <a:p>
            <a:endParaRPr lang="en-US"/>
          </a:p>
        </p:txBody>
      </p:sp>
      <p:sp>
        <p:nvSpPr>
          <p:cNvPr id="10" name="Shape 8"/>
          <p:cNvSpPr/>
          <p:nvPr/>
        </p:nvSpPr>
        <p:spPr>
          <a:xfrm>
            <a:off x="4727448" y="987552"/>
            <a:ext cx="4160520" cy="475488"/>
          </a:xfrm>
          <a:prstGeom prst="rect">
            <a:avLst/>
          </a:prstGeom>
          <a:solidFill>
            <a:srgbClr val="1A7A74"/>
          </a:solidFill>
          <a:ln w="12700">
            <a:solidFill>
              <a:srgbClr val="1A7A74"/>
            </a:solidFill>
            <a:prstDash val="solid"/>
          </a:ln>
        </p:spPr>
        <p:txBody>
          <a:bodyPr/>
          <a:lstStyle/>
          <a:p>
            <a:endParaRPr lang="en-US"/>
          </a:p>
        </p:txBody>
      </p:sp>
      <p:sp>
        <p:nvSpPr>
          <p:cNvPr id="11" name="Text 9"/>
          <p:cNvSpPr/>
          <p:nvPr/>
        </p:nvSpPr>
        <p:spPr>
          <a:xfrm>
            <a:off x="4727448" y="987552"/>
            <a:ext cx="4160520" cy="475488"/>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التصوّر الإسلامي</a:t>
            </a:r>
            <a:endParaRPr lang="en-US" sz="1400"/>
          </a:p>
        </p:txBody>
      </p:sp>
      <p:sp>
        <p:nvSpPr>
          <p:cNvPr id="12" name="Text 10"/>
          <p:cNvSpPr/>
          <p:nvPr/>
        </p:nvSpPr>
        <p:spPr>
          <a:xfrm>
            <a:off x="4818888" y="1572768"/>
            <a:ext cx="3977640" cy="1097280"/>
          </a:xfrm>
          <a:prstGeom prst="rect">
            <a:avLst/>
          </a:prstGeom>
          <a:noFill/>
          <a:ln/>
        </p:spPr>
        <p:txBody>
          <a:bodyPr wrap="square" lIns="0" tIns="0" rIns="0" bIns="0" rtlCol="0" anchor="t"/>
          <a:lstStyle/>
          <a:p>
            <a:pPr marL="0" indent="0" algn="ctr" rtl="1">
              <a:buNone/>
            </a:pPr>
            <a:r>
              <a:rPr lang="en-US" sz="2200" b="1">
                <a:solidFill>
                  <a:srgbClr val="E5C97A"/>
                </a:solidFill>
                <a:latin typeface="Calibri" pitchFamily="34" charset="0"/>
                <a:ea typeface="Calibri" pitchFamily="34" charset="-122"/>
                <a:cs typeface="Calibri" pitchFamily="34" charset="-120"/>
              </a:rPr>
              <a:t>خُلُقٌ مُسْبَق</a:t>
            </a:r>
            <a:endParaRPr lang="en-US" sz="2200"/>
          </a:p>
          <a:p>
            <a:pPr marL="0" indent="0" algn="ctr" rtl="1">
              <a:buNone/>
            </a:pPr>
            <a:r>
              <a:rPr lang="en-US" sz="2200" b="1">
                <a:solidFill>
                  <a:srgbClr val="E5C97A"/>
                </a:solidFill>
                <a:latin typeface="Calibri" pitchFamily="34" charset="0"/>
                <a:ea typeface="Calibri" pitchFamily="34" charset="-122"/>
                <a:cs typeface="Calibri" pitchFamily="34" charset="-120"/>
              </a:rPr>
              <a:t>متكوِّن في النفس</a:t>
            </a:r>
            <a:endParaRPr lang="en-US" sz="2200"/>
          </a:p>
        </p:txBody>
      </p:sp>
      <p:sp>
        <p:nvSpPr>
          <p:cNvPr id="13" name="Text 11"/>
          <p:cNvSpPr/>
          <p:nvPr/>
        </p:nvSpPr>
        <p:spPr>
          <a:xfrm>
            <a:off x="4818888" y="2743200"/>
            <a:ext cx="3977640" cy="1828800"/>
          </a:xfrm>
          <a:prstGeom prst="rect">
            <a:avLst/>
          </a:prstGeom>
          <a:noFill/>
          <a:ln/>
        </p:spPr>
        <p:txBody>
          <a:bodyPr wrap="square" lIns="0" tIns="0" rIns="0" bIns="0" rtlCol="0" anchor="t"/>
          <a:lstStyle/>
          <a:p>
            <a:pPr marL="0" indent="0" algn="ctr" rtl="1">
              <a:buNone/>
            </a:pPr>
            <a:r>
              <a:rPr lang="en-US" sz="1300">
                <a:solidFill>
                  <a:srgbClr val="EDE8E0"/>
                </a:solidFill>
                <a:latin typeface="Calibri" pitchFamily="34" charset="0"/>
                <a:ea typeface="Calibri" pitchFamily="34" charset="-122"/>
                <a:cs typeface="Calibri" pitchFamily="34" charset="-120"/>
              </a:rPr>
              <a:t>الشخص ذو الخُلق المتوازن المتجذّر أقدر على الثبات والاتزان عند مواجهة الابتلاءات، لأن استجاباته نابعة من بنية داخلية مستقرة</a:t>
            </a:r>
            <a:endParaRPr lang="en-US" sz="1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dirty="0"/>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٢.  </a:t>
            </a:r>
            <a:r>
              <a:rPr lang="en-US" sz="2200" b="1" dirty="0" err="1">
                <a:solidFill>
                  <a:srgbClr val="FFFFFF"/>
                </a:solidFill>
                <a:latin typeface="Calibri" pitchFamily="34" charset="0"/>
                <a:ea typeface="Calibri" pitchFamily="34" charset="-122"/>
                <a:cs typeface="Calibri" pitchFamily="34" charset="-120"/>
              </a:rPr>
              <a:t>نَمُوذَجُ</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الفَضائِلِ</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الإِسْلامِيَّةِ</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التَّقْليدِيَّةِ</a:t>
            </a:r>
            <a:r>
              <a:rPr lang="en-US" sz="2200" b="1" dirty="0">
                <a:solidFill>
                  <a:srgbClr val="FFFFFF"/>
                </a:solidFill>
                <a:latin typeface="Calibri" pitchFamily="34" charset="0"/>
                <a:ea typeface="Calibri" pitchFamily="34" charset="-122"/>
                <a:cs typeface="Calibri" pitchFamily="34" charset="-120"/>
              </a:rPr>
              <a:t> (TIV)</a:t>
            </a:r>
            <a:endParaRPr lang="en-US" sz="2200" dirty="0"/>
          </a:p>
        </p:txBody>
      </p:sp>
      <p:sp>
        <p:nvSpPr>
          <p:cNvPr id="4" name="Text 2"/>
          <p:cNvSpPr/>
          <p:nvPr/>
        </p:nvSpPr>
        <p:spPr>
          <a:xfrm>
            <a:off x="274320" y="594360"/>
            <a:ext cx="8595360" cy="274320"/>
          </a:xfrm>
          <a:prstGeom prst="rect">
            <a:avLst/>
          </a:prstGeom>
          <a:noFill/>
          <a:ln/>
        </p:spPr>
        <p:txBody>
          <a:bodyPr wrap="square" lIns="0" tIns="0" rIns="0" bIns="0" rtlCol="0" anchor="ctr"/>
          <a:lstStyle/>
          <a:p>
            <a:pPr marL="0" indent="0" algn="ctr" rtl="1">
              <a:buNone/>
            </a:pPr>
            <a:r>
              <a:rPr lang="en-US" sz="1100" i="1" err="1">
                <a:solidFill>
                  <a:srgbClr val="C8A84B"/>
                </a:solidFill>
                <a:latin typeface="Calibri" pitchFamily="34" charset="0"/>
                <a:ea typeface="Calibri" pitchFamily="34" charset="-122"/>
                <a:cs typeface="Calibri" pitchFamily="34" charset="-120"/>
              </a:rPr>
              <a:t>www.islamiccharacter.com</a:t>
            </a:r>
            <a:endParaRPr lang="en-US" sz="1100"/>
          </a:p>
        </p:txBody>
      </p:sp>
      <p:sp>
        <p:nvSpPr>
          <p:cNvPr id="5" name="Shape 3"/>
          <p:cNvSpPr/>
          <p:nvPr/>
        </p:nvSpPr>
        <p:spPr>
          <a:xfrm>
            <a:off x="201168" y="960120"/>
            <a:ext cx="1627632" cy="2084832"/>
          </a:xfrm>
          <a:prstGeom prst="rect">
            <a:avLst/>
          </a:prstGeom>
          <a:solidFill>
            <a:srgbClr val="122B42"/>
          </a:solidFill>
          <a:ln w="25400">
            <a:solidFill>
              <a:srgbClr val="4A7FB5"/>
            </a:solidFill>
            <a:prstDash val="solid"/>
          </a:ln>
        </p:spPr>
        <p:txBody>
          <a:bodyPr/>
          <a:lstStyle/>
          <a:p>
            <a:endParaRPr lang="en-US"/>
          </a:p>
        </p:txBody>
      </p:sp>
      <p:sp>
        <p:nvSpPr>
          <p:cNvPr id="6" name="Shape 4"/>
          <p:cNvSpPr/>
          <p:nvPr/>
        </p:nvSpPr>
        <p:spPr>
          <a:xfrm>
            <a:off x="201168" y="960120"/>
            <a:ext cx="1627632" cy="457200"/>
          </a:xfrm>
          <a:prstGeom prst="rect">
            <a:avLst/>
          </a:prstGeom>
          <a:solidFill>
            <a:srgbClr val="4A7FB5"/>
          </a:solidFill>
          <a:ln w="12700">
            <a:solidFill>
              <a:srgbClr val="4A7FB5"/>
            </a:solidFill>
            <a:prstDash val="solid"/>
          </a:ln>
        </p:spPr>
        <p:txBody>
          <a:bodyPr/>
          <a:lstStyle/>
          <a:p>
            <a:endParaRPr lang="en-US"/>
          </a:p>
        </p:txBody>
      </p:sp>
      <p:sp>
        <p:nvSpPr>
          <p:cNvPr id="7" name="Text 5"/>
          <p:cNvSpPr/>
          <p:nvPr/>
        </p:nvSpPr>
        <p:spPr>
          <a:xfrm>
            <a:off x="201168" y="960120"/>
            <a:ext cx="1627632" cy="457200"/>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الحِكْمَة</a:t>
            </a:r>
            <a:endParaRPr lang="en-US" sz="1400"/>
          </a:p>
        </p:txBody>
      </p:sp>
      <p:sp>
        <p:nvSpPr>
          <p:cNvPr id="8" name="Text 6"/>
          <p:cNvSpPr/>
          <p:nvPr/>
        </p:nvSpPr>
        <p:spPr>
          <a:xfrm>
            <a:off x="201168" y="1481328"/>
            <a:ext cx="1627632" cy="1481328"/>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تهدي القوة العقلية</a:t>
            </a:r>
            <a:endParaRPr lang="en-US" sz="1200"/>
          </a:p>
        </p:txBody>
      </p:sp>
      <p:sp>
        <p:nvSpPr>
          <p:cNvPr id="9" name="Shape 7"/>
          <p:cNvSpPr/>
          <p:nvPr/>
        </p:nvSpPr>
        <p:spPr>
          <a:xfrm>
            <a:off x="1965960" y="960120"/>
            <a:ext cx="1627632" cy="2084832"/>
          </a:xfrm>
          <a:prstGeom prst="rect">
            <a:avLst/>
          </a:prstGeom>
          <a:solidFill>
            <a:srgbClr val="122B42"/>
          </a:solidFill>
          <a:ln w="25400">
            <a:solidFill>
              <a:srgbClr val="1A7A74"/>
            </a:solidFill>
            <a:prstDash val="solid"/>
          </a:ln>
        </p:spPr>
        <p:txBody>
          <a:bodyPr/>
          <a:lstStyle/>
          <a:p>
            <a:endParaRPr lang="en-US"/>
          </a:p>
        </p:txBody>
      </p:sp>
      <p:sp>
        <p:nvSpPr>
          <p:cNvPr id="10" name="Shape 8"/>
          <p:cNvSpPr/>
          <p:nvPr/>
        </p:nvSpPr>
        <p:spPr>
          <a:xfrm>
            <a:off x="1965960" y="960120"/>
            <a:ext cx="1627632" cy="457200"/>
          </a:xfrm>
          <a:prstGeom prst="rect">
            <a:avLst/>
          </a:prstGeom>
          <a:solidFill>
            <a:srgbClr val="1A7A74"/>
          </a:solidFill>
          <a:ln w="12700">
            <a:solidFill>
              <a:srgbClr val="1A7A74"/>
            </a:solidFill>
            <a:prstDash val="solid"/>
          </a:ln>
        </p:spPr>
        <p:txBody>
          <a:bodyPr/>
          <a:lstStyle/>
          <a:p>
            <a:endParaRPr lang="en-US"/>
          </a:p>
        </p:txBody>
      </p:sp>
      <p:sp>
        <p:nvSpPr>
          <p:cNvPr id="11" name="Text 9"/>
          <p:cNvSpPr/>
          <p:nvPr/>
        </p:nvSpPr>
        <p:spPr>
          <a:xfrm>
            <a:off x="1965960" y="960120"/>
            <a:ext cx="1627632" cy="457200"/>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العِفَّة</a:t>
            </a:r>
            <a:endParaRPr lang="en-US" sz="1400"/>
          </a:p>
        </p:txBody>
      </p:sp>
      <p:sp>
        <p:nvSpPr>
          <p:cNvPr id="12" name="Text 10"/>
          <p:cNvSpPr/>
          <p:nvPr/>
        </p:nvSpPr>
        <p:spPr>
          <a:xfrm>
            <a:off x="1965960" y="1481328"/>
            <a:ext cx="1627632" cy="1481328"/>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تضبط القوة الشهوية</a:t>
            </a:r>
            <a:endParaRPr lang="en-US" sz="1200"/>
          </a:p>
        </p:txBody>
      </p:sp>
      <p:sp>
        <p:nvSpPr>
          <p:cNvPr id="13" name="Shape 11"/>
          <p:cNvSpPr/>
          <p:nvPr/>
        </p:nvSpPr>
        <p:spPr>
          <a:xfrm>
            <a:off x="3730752" y="960120"/>
            <a:ext cx="1627632" cy="2084832"/>
          </a:xfrm>
          <a:prstGeom prst="rect">
            <a:avLst/>
          </a:prstGeom>
          <a:solidFill>
            <a:srgbClr val="122B42"/>
          </a:solidFill>
          <a:ln w="25400">
            <a:solidFill>
              <a:srgbClr val="C07A3A"/>
            </a:solidFill>
            <a:prstDash val="solid"/>
          </a:ln>
        </p:spPr>
        <p:txBody>
          <a:bodyPr/>
          <a:lstStyle/>
          <a:p>
            <a:endParaRPr lang="en-US"/>
          </a:p>
        </p:txBody>
      </p:sp>
      <p:sp>
        <p:nvSpPr>
          <p:cNvPr id="14" name="Shape 12"/>
          <p:cNvSpPr/>
          <p:nvPr/>
        </p:nvSpPr>
        <p:spPr>
          <a:xfrm>
            <a:off x="3730752" y="960120"/>
            <a:ext cx="1627632" cy="457200"/>
          </a:xfrm>
          <a:prstGeom prst="rect">
            <a:avLst/>
          </a:prstGeom>
          <a:solidFill>
            <a:srgbClr val="C07A3A"/>
          </a:solidFill>
          <a:ln w="12700">
            <a:solidFill>
              <a:srgbClr val="C07A3A"/>
            </a:solidFill>
            <a:prstDash val="solid"/>
          </a:ln>
        </p:spPr>
        <p:txBody>
          <a:bodyPr/>
          <a:lstStyle/>
          <a:p>
            <a:endParaRPr lang="en-US"/>
          </a:p>
        </p:txBody>
      </p:sp>
      <p:sp>
        <p:nvSpPr>
          <p:cNvPr id="15" name="Text 13"/>
          <p:cNvSpPr/>
          <p:nvPr/>
        </p:nvSpPr>
        <p:spPr>
          <a:xfrm>
            <a:off x="3730752" y="960120"/>
            <a:ext cx="1627632" cy="457200"/>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الشَّجاعَة</a:t>
            </a:r>
            <a:endParaRPr lang="en-US" sz="1400"/>
          </a:p>
        </p:txBody>
      </p:sp>
      <p:sp>
        <p:nvSpPr>
          <p:cNvPr id="16" name="Text 14"/>
          <p:cNvSpPr/>
          <p:nvPr/>
        </p:nvSpPr>
        <p:spPr>
          <a:xfrm>
            <a:off x="3730752" y="1481328"/>
            <a:ext cx="1627632" cy="1481328"/>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تُوجّه القوة الغضبية</a:t>
            </a:r>
            <a:endParaRPr lang="en-US" sz="1200"/>
          </a:p>
        </p:txBody>
      </p:sp>
      <p:sp>
        <p:nvSpPr>
          <p:cNvPr id="17" name="Shape 15"/>
          <p:cNvSpPr/>
          <p:nvPr/>
        </p:nvSpPr>
        <p:spPr>
          <a:xfrm>
            <a:off x="5495544" y="960120"/>
            <a:ext cx="1627632" cy="2084832"/>
          </a:xfrm>
          <a:prstGeom prst="rect">
            <a:avLst/>
          </a:prstGeom>
          <a:solidFill>
            <a:srgbClr val="122B42"/>
          </a:solidFill>
          <a:ln w="25400">
            <a:solidFill>
              <a:srgbClr val="7A5C8A"/>
            </a:solidFill>
            <a:prstDash val="solid"/>
          </a:ln>
        </p:spPr>
        <p:txBody>
          <a:bodyPr/>
          <a:lstStyle/>
          <a:p>
            <a:endParaRPr lang="en-US"/>
          </a:p>
        </p:txBody>
      </p:sp>
      <p:sp>
        <p:nvSpPr>
          <p:cNvPr id="18" name="Shape 16"/>
          <p:cNvSpPr/>
          <p:nvPr/>
        </p:nvSpPr>
        <p:spPr>
          <a:xfrm>
            <a:off x="5495544" y="960120"/>
            <a:ext cx="1627632" cy="457200"/>
          </a:xfrm>
          <a:prstGeom prst="rect">
            <a:avLst/>
          </a:prstGeom>
          <a:solidFill>
            <a:srgbClr val="7A5C8A"/>
          </a:solidFill>
          <a:ln w="12700">
            <a:solidFill>
              <a:srgbClr val="7A5C8A"/>
            </a:solidFill>
            <a:prstDash val="solid"/>
          </a:ln>
        </p:spPr>
        <p:txBody>
          <a:bodyPr/>
          <a:lstStyle/>
          <a:p>
            <a:endParaRPr lang="en-US"/>
          </a:p>
        </p:txBody>
      </p:sp>
      <p:sp>
        <p:nvSpPr>
          <p:cNvPr id="19" name="Text 17"/>
          <p:cNvSpPr/>
          <p:nvPr/>
        </p:nvSpPr>
        <p:spPr>
          <a:xfrm>
            <a:off x="5495544" y="960120"/>
            <a:ext cx="1627632" cy="457200"/>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العَدالَة</a:t>
            </a:r>
            <a:endParaRPr lang="en-US" sz="1400"/>
          </a:p>
        </p:txBody>
      </p:sp>
      <p:sp>
        <p:nvSpPr>
          <p:cNvPr id="20" name="Text 18"/>
          <p:cNvSpPr/>
          <p:nvPr/>
        </p:nvSpPr>
        <p:spPr>
          <a:xfrm>
            <a:off x="5495544" y="1481328"/>
            <a:ext cx="1627632" cy="1481328"/>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توازن سائر الفضائل</a:t>
            </a:r>
            <a:endParaRPr lang="en-US" sz="1200"/>
          </a:p>
        </p:txBody>
      </p:sp>
      <p:sp>
        <p:nvSpPr>
          <p:cNvPr id="21" name="Shape 19"/>
          <p:cNvSpPr/>
          <p:nvPr/>
        </p:nvSpPr>
        <p:spPr>
          <a:xfrm>
            <a:off x="7260336" y="960120"/>
            <a:ext cx="1627632" cy="2084832"/>
          </a:xfrm>
          <a:prstGeom prst="rect">
            <a:avLst/>
          </a:prstGeom>
          <a:solidFill>
            <a:srgbClr val="122B42"/>
          </a:solidFill>
          <a:ln w="25400">
            <a:solidFill>
              <a:srgbClr val="C8A84B"/>
            </a:solidFill>
            <a:prstDash val="solid"/>
          </a:ln>
        </p:spPr>
        <p:txBody>
          <a:bodyPr/>
          <a:lstStyle/>
          <a:p>
            <a:endParaRPr lang="en-US"/>
          </a:p>
        </p:txBody>
      </p:sp>
      <p:sp>
        <p:nvSpPr>
          <p:cNvPr id="22" name="Shape 20"/>
          <p:cNvSpPr/>
          <p:nvPr/>
        </p:nvSpPr>
        <p:spPr>
          <a:xfrm>
            <a:off x="7260336" y="960120"/>
            <a:ext cx="1627632" cy="457200"/>
          </a:xfrm>
          <a:prstGeom prst="rect">
            <a:avLst/>
          </a:prstGeom>
          <a:solidFill>
            <a:srgbClr val="C8A84B"/>
          </a:solidFill>
          <a:ln w="12700">
            <a:solidFill>
              <a:srgbClr val="C8A84B"/>
            </a:solidFill>
            <a:prstDash val="solid"/>
          </a:ln>
        </p:spPr>
        <p:txBody>
          <a:bodyPr/>
          <a:lstStyle/>
          <a:p>
            <a:endParaRPr lang="en-US"/>
          </a:p>
        </p:txBody>
      </p:sp>
      <p:sp>
        <p:nvSpPr>
          <p:cNvPr id="23" name="Text 21"/>
          <p:cNvSpPr/>
          <p:nvPr/>
        </p:nvSpPr>
        <p:spPr>
          <a:xfrm>
            <a:off x="7260336" y="960120"/>
            <a:ext cx="1627632" cy="457200"/>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الرُّوحانِيَّة</a:t>
            </a:r>
            <a:endParaRPr lang="en-US" sz="1400"/>
          </a:p>
        </p:txBody>
      </p:sp>
      <p:sp>
        <p:nvSpPr>
          <p:cNvPr id="24" name="Text 22"/>
          <p:cNvSpPr/>
          <p:nvPr/>
        </p:nvSpPr>
        <p:spPr>
          <a:xfrm>
            <a:off x="7260336" y="1481328"/>
            <a:ext cx="1627632" cy="1481328"/>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تُرسّخ الصلة بالله</a:t>
            </a:r>
            <a:endParaRPr lang="en-US" sz="1200"/>
          </a:p>
        </p:txBody>
      </p:sp>
      <p:sp>
        <p:nvSpPr>
          <p:cNvPr id="25" name="Text 23"/>
          <p:cNvSpPr/>
          <p:nvPr/>
        </p:nvSpPr>
        <p:spPr>
          <a:xfrm>
            <a:off x="274320" y="3154680"/>
            <a:ext cx="8595360" cy="347472"/>
          </a:xfrm>
          <a:prstGeom prst="rect">
            <a:avLst/>
          </a:prstGeom>
          <a:noFill/>
          <a:ln/>
        </p:spPr>
        <p:txBody>
          <a:bodyPr wrap="square" lIns="0" tIns="0" rIns="0" bIns="0" rtlCol="0" anchor="ctr"/>
          <a:lstStyle/>
          <a:p>
            <a:pPr marL="0" indent="0" algn="ctr" rtl="1">
              <a:buNone/>
            </a:pPr>
            <a:r>
              <a:rPr lang="en-US" sz="1300" b="1">
                <a:solidFill>
                  <a:srgbClr val="EDE8E0"/>
                </a:solidFill>
                <a:latin typeface="Calibri" pitchFamily="34" charset="0"/>
                <a:ea typeface="Calibri" pitchFamily="34" charset="-122"/>
                <a:cs typeface="Calibri" pitchFamily="34" charset="-120"/>
              </a:rPr>
              <a:t>هذه الفضائل تُنظّم ثلاث قوى:</a:t>
            </a:r>
            <a:endParaRPr lang="en-US" sz="1300"/>
          </a:p>
        </p:txBody>
      </p:sp>
      <p:sp>
        <p:nvSpPr>
          <p:cNvPr id="26" name="Shape 24"/>
          <p:cNvSpPr/>
          <p:nvPr/>
        </p:nvSpPr>
        <p:spPr>
          <a:xfrm>
            <a:off x="256032" y="3566160"/>
            <a:ext cx="2834640" cy="658368"/>
          </a:xfrm>
          <a:prstGeom prst="rect">
            <a:avLst/>
          </a:prstGeom>
          <a:solidFill>
            <a:srgbClr val="122B42"/>
          </a:solidFill>
          <a:ln w="12700">
            <a:solidFill>
              <a:srgbClr val="4A7FB5"/>
            </a:solidFill>
            <a:prstDash val="solid"/>
          </a:ln>
        </p:spPr>
        <p:txBody>
          <a:bodyPr/>
          <a:lstStyle/>
          <a:p>
            <a:endParaRPr lang="en-US"/>
          </a:p>
        </p:txBody>
      </p:sp>
      <p:sp>
        <p:nvSpPr>
          <p:cNvPr id="27" name="Shape 25"/>
          <p:cNvSpPr/>
          <p:nvPr/>
        </p:nvSpPr>
        <p:spPr>
          <a:xfrm>
            <a:off x="256032" y="3566160"/>
            <a:ext cx="109728" cy="658368"/>
          </a:xfrm>
          <a:prstGeom prst="rect">
            <a:avLst/>
          </a:prstGeom>
          <a:solidFill>
            <a:srgbClr val="4A7FB5"/>
          </a:solidFill>
          <a:ln w="12700">
            <a:solidFill>
              <a:srgbClr val="4A7FB5"/>
            </a:solidFill>
            <a:prstDash val="solid"/>
          </a:ln>
        </p:spPr>
        <p:txBody>
          <a:bodyPr/>
          <a:lstStyle/>
          <a:p>
            <a:endParaRPr lang="en-US"/>
          </a:p>
        </p:txBody>
      </p:sp>
      <p:sp>
        <p:nvSpPr>
          <p:cNvPr id="28" name="Text 26"/>
          <p:cNvSpPr/>
          <p:nvPr/>
        </p:nvSpPr>
        <p:spPr>
          <a:xfrm>
            <a:off x="411480" y="3566160"/>
            <a:ext cx="2651760" cy="658368"/>
          </a:xfrm>
          <a:prstGeom prst="rect">
            <a:avLst/>
          </a:prstGeom>
          <a:noFill/>
          <a:ln/>
        </p:spPr>
        <p:txBody>
          <a:bodyPr wrap="square" lIns="0" tIns="0" rIns="0" bIns="0" rtlCol="0" anchor="ctr"/>
          <a:lstStyle/>
          <a:p>
            <a:pPr marL="0" indent="0" algn="ctr" rtl="1">
              <a:buNone/>
            </a:pPr>
            <a:r>
              <a:rPr lang="en-US" sz="1500" b="1">
                <a:solidFill>
                  <a:srgbClr val="4A7FB5"/>
                </a:solidFill>
                <a:latin typeface="Calibri" pitchFamily="34" charset="0"/>
                <a:ea typeface="Calibri" pitchFamily="34" charset="-122"/>
                <a:cs typeface="Calibri" pitchFamily="34" charset="-120"/>
              </a:rPr>
              <a:t>القوة العقلية</a:t>
            </a:r>
            <a:endParaRPr lang="en-US" sz="1500"/>
          </a:p>
        </p:txBody>
      </p:sp>
      <p:sp>
        <p:nvSpPr>
          <p:cNvPr id="29" name="Shape 27"/>
          <p:cNvSpPr/>
          <p:nvPr/>
        </p:nvSpPr>
        <p:spPr>
          <a:xfrm>
            <a:off x="3246120" y="3566160"/>
            <a:ext cx="2834640" cy="658368"/>
          </a:xfrm>
          <a:prstGeom prst="rect">
            <a:avLst/>
          </a:prstGeom>
          <a:solidFill>
            <a:srgbClr val="122B42"/>
          </a:solidFill>
          <a:ln w="12700">
            <a:solidFill>
              <a:srgbClr val="C07A3A"/>
            </a:solidFill>
            <a:prstDash val="solid"/>
          </a:ln>
        </p:spPr>
        <p:txBody>
          <a:bodyPr/>
          <a:lstStyle/>
          <a:p>
            <a:endParaRPr lang="en-US"/>
          </a:p>
        </p:txBody>
      </p:sp>
      <p:sp>
        <p:nvSpPr>
          <p:cNvPr id="30" name="Shape 28"/>
          <p:cNvSpPr/>
          <p:nvPr/>
        </p:nvSpPr>
        <p:spPr>
          <a:xfrm>
            <a:off x="3246120" y="3566160"/>
            <a:ext cx="109728" cy="658368"/>
          </a:xfrm>
          <a:prstGeom prst="rect">
            <a:avLst/>
          </a:prstGeom>
          <a:solidFill>
            <a:srgbClr val="C07A3A"/>
          </a:solidFill>
          <a:ln w="12700">
            <a:solidFill>
              <a:srgbClr val="C07A3A"/>
            </a:solidFill>
            <a:prstDash val="solid"/>
          </a:ln>
        </p:spPr>
        <p:txBody>
          <a:bodyPr/>
          <a:lstStyle/>
          <a:p>
            <a:endParaRPr lang="en-US"/>
          </a:p>
        </p:txBody>
      </p:sp>
      <p:sp>
        <p:nvSpPr>
          <p:cNvPr id="31" name="Text 29"/>
          <p:cNvSpPr/>
          <p:nvPr/>
        </p:nvSpPr>
        <p:spPr>
          <a:xfrm>
            <a:off x="3401568" y="3566160"/>
            <a:ext cx="2651760" cy="658368"/>
          </a:xfrm>
          <a:prstGeom prst="rect">
            <a:avLst/>
          </a:prstGeom>
          <a:noFill/>
          <a:ln/>
        </p:spPr>
        <p:txBody>
          <a:bodyPr wrap="square" lIns="0" tIns="0" rIns="0" bIns="0" rtlCol="0" anchor="ctr"/>
          <a:lstStyle/>
          <a:p>
            <a:pPr marL="0" indent="0" algn="ctr" rtl="1">
              <a:buNone/>
            </a:pPr>
            <a:r>
              <a:rPr lang="en-US" sz="1500" b="1">
                <a:solidFill>
                  <a:srgbClr val="C07A3A"/>
                </a:solidFill>
                <a:latin typeface="Calibri" pitchFamily="34" charset="0"/>
                <a:ea typeface="Calibri" pitchFamily="34" charset="-122"/>
                <a:cs typeface="Calibri" pitchFamily="34" charset="-120"/>
              </a:rPr>
              <a:t>القوة الغضبية</a:t>
            </a:r>
            <a:endParaRPr lang="en-US" sz="1500"/>
          </a:p>
        </p:txBody>
      </p:sp>
      <p:sp>
        <p:nvSpPr>
          <p:cNvPr id="32" name="Shape 30"/>
          <p:cNvSpPr/>
          <p:nvPr/>
        </p:nvSpPr>
        <p:spPr>
          <a:xfrm>
            <a:off x="6236208" y="3566160"/>
            <a:ext cx="2834640" cy="658368"/>
          </a:xfrm>
          <a:prstGeom prst="rect">
            <a:avLst/>
          </a:prstGeom>
          <a:solidFill>
            <a:srgbClr val="122B42"/>
          </a:solidFill>
          <a:ln w="12700">
            <a:solidFill>
              <a:srgbClr val="1A7A74"/>
            </a:solidFill>
            <a:prstDash val="solid"/>
          </a:ln>
        </p:spPr>
        <p:txBody>
          <a:bodyPr/>
          <a:lstStyle/>
          <a:p>
            <a:endParaRPr lang="en-US"/>
          </a:p>
        </p:txBody>
      </p:sp>
      <p:sp>
        <p:nvSpPr>
          <p:cNvPr id="33" name="Shape 31"/>
          <p:cNvSpPr/>
          <p:nvPr/>
        </p:nvSpPr>
        <p:spPr>
          <a:xfrm>
            <a:off x="6236208" y="3566160"/>
            <a:ext cx="109728" cy="658368"/>
          </a:xfrm>
          <a:prstGeom prst="rect">
            <a:avLst/>
          </a:prstGeom>
          <a:solidFill>
            <a:srgbClr val="1A7A74"/>
          </a:solidFill>
          <a:ln w="12700">
            <a:solidFill>
              <a:srgbClr val="1A7A74"/>
            </a:solidFill>
            <a:prstDash val="solid"/>
          </a:ln>
        </p:spPr>
        <p:txBody>
          <a:bodyPr/>
          <a:lstStyle/>
          <a:p>
            <a:endParaRPr lang="en-US"/>
          </a:p>
        </p:txBody>
      </p:sp>
      <p:sp>
        <p:nvSpPr>
          <p:cNvPr id="34" name="Text 32"/>
          <p:cNvSpPr/>
          <p:nvPr/>
        </p:nvSpPr>
        <p:spPr>
          <a:xfrm>
            <a:off x="6391656" y="3566160"/>
            <a:ext cx="2651760" cy="658368"/>
          </a:xfrm>
          <a:prstGeom prst="rect">
            <a:avLst/>
          </a:prstGeom>
          <a:noFill/>
          <a:ln/>
        </p:spPr>
        <p:txBody>
          <a:bodyPr wrap="square" lIns="0" tIns="0" rIns="0" bIns="0" rtlCol="0" anchor="ctr"/>
          <a:lstStyle/>
          <a:p>
            <a:pPr marL="0" indent="0" algn="ctr" rtl="1">
              <a:buNone/>
            </a:pPr>
            <a:r>
              <a:rPr lang="en-US" sz="1500" b="1">
                <a:solidFill>
                  <a:srgbClr val="1A7A74"/>
                </a:solidFill>
                <a:latin typeface="Calibri" pitchFamily="34" charset="0"/>
                <a:ea typeface="Calibri" pitchFamily="34" charset="-122"/>
                <a:cs typeface="Calibri" pitchFamily="34" charset="-120"/>
              </a:rPr>
              <a:t>القوة الشهوية</a:t>
            </a:r>
            <a:endParaRPr lang="en-US" sz="1500"/>
          </a:p>
        </p:txBody>
      </p:sp>
      <p:sp>
        <p:nvSpPr>
          <p:cNvPr id="35" name="Shape 33"/>
          <p:cNvSpPr/>
          <p:nvPr/>
        </p:nvSpPr>
        <p:spPr>
          <a:xfrm>
            <a:off x="256032" y="4370832"/>
            <a:ext cx="8631936" cy="548640"/>
          </a:xfrm>
          <a:prstGeom prst="rect">
            <a:avLst/>
          </a:prstGeom>
          <a:solidFill>
            <a:srgbClr val="122B42"/>
          </a:solidFill>
          <a:ln w="12700">
            <a:solidFill>
              <a:srgbClr val="C8A84B"/>
            </a:solidFill>
            <a:prstDash val="solid"/>
          </a:ln>
        </p:spPr>
        <p:txBody>
          <a:bodyPr/>
          <a:lstStyle/>
          <a:p>
            <a:endParaRPr lang="en-US"/>
          </a:p>
        </p:txBody>
      </p:sp>
      <p:sp>
        <p:nvSpPr>
          <p:cNvPr id="36" name="Text 34"/>
          <p:cNvSpPr/>
          <p:nvPr/>
        </p:nvSpPr>
        <p:spPr>
          <a:xfrm>
            <a:off x="256032" y="4370832"/>
            <a:ext cx="8631936" cy="548640"/>
          </a:xfrm>
          <a:prstGeom prst="rect">
            <a:avLst/>
          </a:prstGeom>
          <a:noFill/>
          <a:ln/>
        </p:spPr>
        <p:txBody>
          <a:bodyPr wrap="square" lIns="0" tIns="0" rIns="0" bIns="0" rtlCol="0" anchor="ctr"/>
          <a:lstStyle/>
          <a:p>
            <a:pPr algn="ctr" rtl="1"/>
            <a:r>
              <a:rPr lang="ar-SA" sz="2400" dirty="0">
                <a:solidFill>
                  <a:srgbClr val="FFC000"/>
                </a:solidFill>
                <a:ea typeface="Calibri" pitchFamily="34" charset="-122"/>
                <a:cs typeface="Traditional Arabic" pitchFamily="2" charset="-78"/>
              </a:rPr>
              <a:t>والصلابة</a:t>
            </a:r>
            <a:r>
              <a:rPr lang="en-US" sz="1500" b="1" dirty="0">
                <a:solidFill>
                  <a:srgbClr val="C8A84B"/>
                </a:solidFill>
                <a:latin typeface="Calibri" pitchFamily="34" charset="0"/>
                <a:ea typeface="Calibri" pitchFamily="34" charset="-122"/>
                <a:cs typeface="Calibri" pitchFamily="34" charset="-120"/>
              </a:rPr>
              <a:t> = </a:t>
            </a:r>
            <a:r>
              <a:rPr lang="en-US" sz="1500" b="1" dirty="0" err="1">
                <a:solidFill>
                  <a:srgbClr val="C8A84B"/>
                </a:solidFill>
                <a:latin typeface="Calibri" pitchFamily="34" charset="0"/>
                <a:ea typeface="Calibri" pitchFamily="34" charset="-122"/>
                <a:cs typeface="Calibri" pitchFamily="34" charset="-120"/>
              </a:rPr>
              <a:t>التوازن</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في</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عمل</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هذه</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الأنظمة</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تحت</a:t>
            </a:r>
            <a:r>
              <a:rPr lang="en-US" sz="1500" b="1" dirty="0">
                <a:solidFill>
                  <a:srgbClr val="C8A84B"/>
                </a:solidFill>
                <a:latin typeface="Calibri" pitchFamily="34" charset="0"/>
                <a:ea typeface="Calibri" pitchFamily="34" charset="-122"/>
                <a:cs typeface="Calibri" pitchFamily="34" charset="-120"/>
              </a:rPr>
              <a:t> </a:t>
            </a:r>
            <a:r>
              <a:rPr lang="en-US" sz="1500" b="1" dirty="0" err="1">
                <a:solidFill>
                  <a:srgbClr val="C8A84B"/>
                </a:solidFill>
                <a:latin typeface="Calibri" pitchFamily="34" charset="0"/>
                <a:ea typeface="Calibri" pitchFamily="34" charset="-122"/>
                <a:cs typeface="Calibri" pitchFamily="34" charset="-120"/>
              </a:rPr>
              <a:t>الضغط</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600" b="1" dirty="0">
                <a:solidFill>
                  <a:srgbClr val="FFFFFF"/>
                </a:solidFill>
                <a:latin typeface="Calibri" pitchFamily="34" charset="0"/>
                <a:ea typeface="Calibri" pitchFamily="34" charset="-122"/>
                <a:cs typeface="Calibri" pitchFamily="34" charset="-120"/>
              </a:rPr>
              <a:t>٣.  </a:t>
            </a:r>
            <a:r>
              <a:rPr lang="en-US" sz="2600" b="1" dirty="0" err="1">
                <a:solidFill>
                  <a:srgbClr val="FFFFFF"/>
                </a:solidFill>
                <a:latin typeface="Calibri" pitchFamily="34" charset="0"/>
                <a:ea typeface="Calibri" pitchFamily="34" charset="-122"/>
                <a:cs typeface="Calibri" pitchFamily="34" charset="-120"/>
              </a:rPr>
              <a:t>كَيْفَ</a:t>
            </a:r>
            <a:r>
              <a:rPr lang="en-US" sz="2600" b="1" dirty="0">
                <a:solidFill>
                  <a:srgbClr val="FFFFFF"/>
                </a:solidFill>
                <a:latin typeface="Calibri" pitchFamily="34" charset="0"/>
                <a:ea typeface="Calibri" pitchFamily="34" charset="-122"/>
                <a:cs typeface="Calibri" pitchFamily="34" charset="-120"/>
              </a:rPr>
              <a:t> </a:t>
            </a:r>
            <a:r>
              <a:rPr lang="en-US" sz="2600" b="1" dirty="0" err="1">
                <a:solidFill>
                  <a:srgbClr val="FFFFFF"/>
                </a:solidFill>
                <a:latin typeface="Calibri" pitchFamily="34" charset="0"/>
                <a:ea typeface="Calibri" pitchFamily="34" charset="-122"/>
                <a:cs typeface="Calibri" pitchFamily="34" charset="-120"/>
              </a:rPr>
              <a:t>تُنْتِجُ</a:t>
            </a:r>
            <a:r>
              <a:rPr lang="en-US" sz="2600" b="1" dirty="0">
                <a:solidFill>
                  <a:srgbClr val="FFFFFF"/>
                </a:solidFill>
                <a:latin typeface="Calibri" pitchFamily="34" charset="0"/>
                <a:ea typeface="Calibri" pitchFamily="34" charset="-122"/>
                <a:cs typeface="Calibri" pitchFamily="34" charset="-120"/>
              </a:rPr>
              <a:t> </a:t>
            </a:r>
            <a:r>
              <a:rPr lang="en-US" sz="2600" b="1" dirty="0" err="1">
                <a:solidFill>
                  <a:srgbClr val="FFFFFF"/>
                </a:solidFill>
                <a:latin typeface="Calibri" pitchFamily="34" charset="0"/>
                <a:ea typeface="Calibri" pitchFamily="34" charset="-122"/>
                <a:cs typeface="Calibri" pitchFamily="34" charset="-120"/>
              </a:rPr>
              <a:t>الفَضائِلُ</a:t>
            </a:r>
            <a:r>
              <a:rPr lang="en-US" sz="2600" b="1" dirty="0">
                <a:solidFill>
                  <a:srgbClr val="FFFFFF"/>
                </a:solidFill>
                <a:latin typeface="Calibri" pitchFamily="34" charset="0"/>
                <a:ea typeface="Calibri" pitchFamily="34" charset="-122"/>
                <a:cs typeface="Calibri" pitchFamily="34" charset="-120"/>
              </a:rPr>
              <a:t> </a:t>
            </a:r>
            <a:r>
              <a:rPr lang="en-US" sz="2600" b="1" dirty="0" err="1">
                <a:solidFill>
                  <a:srgbClr val="FFFFFF"/>
                </a:solidFill>
                <a:latin typeface="Calibri" pitchFamily="34" charset="0"/>
                <a:ea typeface="Calibri" pitchFamily="34" charset="-122"/>
                <a:cs typeface="Calibri" pitchFamily="34" charset="-120"/>
              </a:rPr>
              <a:t>المُرونَةَ</a:t>
            </a:r>
            <a:r>
              <a:rPr lang="en-US" sz="2600" b="1" dirty="0">
                <a:solidFill>
                  <a:srgbClr val="FFFFFF"/>
                </a:solidFill>
                <a:latin typeface="Calibri" pitchFamily="34" charset="0"/>
                <a:ea typeface="Calibri" pitchFamily="34" charset="-122"/>
                <a:cs typeface="Calibri" pitchFamily="34" charset="-120"/>
              </a:rPr>
              <a:t>؟</a:t>
            </a:r>
            <a:endParaRPr lang="en-US" sz="2600" dirty="0"/>
          </a:p>
        </p:txBody>
      </p:sp>
      <p:sp>
        <p:nvSpPr>
          <p:cNvPr id="4" name="Shape 2"/>
          <p:cNvSpPr/>
          <p:nvPr/>
        </p:nvSpPr>
        <p:spPr>
          <a:xfrm>
            <a:off x="8357616" y="749808"/>
            <a:ext cx="530352" cy="530352"/>
          </a:xfrm>
          <a:prstGeom prst="ellipse">
            <a:avLst/>
          </a:prstGeom>
          <a:solidFill>
            <a:srgbClr val="1A7A74"/>
          </a:solidFill>
          <a:ln w="25400">
            <a:solidFill>
              <a:srgbClr val="0C1F35"/>
            </a:solidFill>
            <a:prstDash val="solid"/>
          </a:ln>
        </p:spPr>
        <p:txBody>
          <a:bodyPr/>
          <a:lstStyle/>
          <a:p>
            <a:endParaRPr lang="en-US"/>
          </a:p>
        </p:txBody>
      </p:sp>
      <p:sp>
        <p:nvSpPr>
          <p:cNvPr id="5" name="Text 3"/>
          <p:cNvSpPr/>
          <p:nvPr/>
        </p:nvSpPr>
        <p:spPr>
          <a:xfrm>
            <a:off x="8357616" y="749808"/>
            <a:ext cx="530352" cy="530352"/>
          </a:xfrm>
          <a:prstGeom prst="rect">
            <a:avLst/>
          </a:prstGeom>
          <a:noFill/>
          <a:ln/>
        </p:spPr>
        <p:txBody>
          <a:bodyPr wrap="square" lIns="0" tIns="0" rIns="0" bIns="0" rtlCol="0" anchor="ctr"/>
          <a:lstStyle/>
          <a:p>
            <a:pPr marL="0" indent="0" algn="ctr" rtl="1">
              <a:buNone/>
            </a:pPr>
            <a:r>
              <a:rPr lang="en-US" sz="1800" b="1">
                <a:solidFill>
                  <a:srgbClr val="FFFFFF"/>
                </a:solidFill>
                <a:latin typeface="Calibri" pitchFamily="34" charset="0"/>
                <a:ea typeface="Calibri" pitchFamily="34" charset="-122"/>
                <a:cs typeface="Calibri" pitchFamily="34" charset="-120"/>
              </a:rPr>
              <a:t>١</a:t>
            </a:r>
            <a:endParaRPr lang="en-US" sz="1800"/>
          </a:p>
        </p:txBody>
      </p:sp>
      <p:sp>
        <p:nvSpPr>
          <p:cNvPr id="6" name="Shape 4"/>
          <p:cNvSpPr/>
          <p:nvPr/>
        </p:nvSpPr>
        <p:spPr>
          <a:xfrm>
            <a:off x="6876288" y="1417320"/>
            <a:ext cx="2057400" cy="3429000"/>
          </a:xfrm>
          <a:prstGeom prst="rect">
            <a:avLst/>
          </a:prstGeom>
          <a:solidFill>
            <a:srgbClr val="122B42"/>
          </a:solidFill>
          <a:ln w="25400">
            <a:solidFill>
              <a:srgbClr val="1A7A74"/>
            </a:solidFill>
            <a:prstDash val="solid"/>
          </a:ln>
        </p:spPr>
        <p:txBody>
          <a:bodyPr/>
          <a:lstStyle/>
          <a:p>
            <a:endParaRPr lang="en-US"/>
          </a:p>
        </p:txBody>
      </p:sp>
      <p:sp>
        <p:nvSpPr>
          <p:cNvPr id="7" name="Shape 5"/>
          <p:cNvSpPr/>
          <p:nvPr/>
        </p:nvSpPr>
        <p:spPr>
          <a:xfrm>
            <a:off x="6876288" y="1417320"/>
            <a:ext cx="2057400" cy="530352"/>
          </a:xfrm>
          <a:prstGeom prst="rect">
            <a:avLst/>
          </a:prstGeom>
          <a:solidFill>
            <a:srgbClr val="1A7A74"/>
          </a:solidFill>
          <a:ln w="12700">
            <a:solidFill>
              <a:srgbClr val="1A7A74"/>
            </a:solidFill>
            <a:prstDash val="solid"/>
          </a:ln>
        </p:spPr>
        <p:txBody>
          <a:bodyPr/>
          <a:lstStyle/>
          <a:p>
            <a:endParaRPr lang="en-US"/>
          </a:p>
        </p:txBody>
      </p:sp>
      <p:sp>
        <p:nvSpPr>
          <p:cNvPr id="8" name="Text 6"/>
          <p:cNvSpPr/>
          <p:nvPr/>
        </p:nvSpPr>
        <p:spPr>
          <a:xfrm>
            <a:off x="6876288" y="1417320"/>
            <a:ext cx="2057400" cy="530352"/>
          </a:xfrm>
          <a:prstGeom prst="rect">
            <a:avLst/>
          </a:prstGeom>
          <a:noFill/>
          <a:ln/>
        </p:spPr>
        <p:txBody>
          <a:bodyPr wrap="square" lIns="0" tIns="0" rIns="0" bIns="0" rtlCol="0" anchor="ctr"/>
          <a:lstStyle/>
          <a:p>
            <a:pPr marL="0" indent="0" algn="ctr" rtl="1">
              <a:buNone/>
            </a:pPr>
            <a:r>
              <a:rPr lang="en-US" sz="1400" b="1" dirty="0" err="1">
                <a:solidFill>
                  <a:srgbClr val="FFFFFF"/>
                </a:solidFill>
                <a:latin typeface="Calibri" pitchFamily="34" charset="0"/>
                <a:ea typeface="Calibri" pitchFamily="34" charset="-122"/>
                <a:cs typeface="Calibri" pitchFamily="34" charset="-120"/>
              </a:rPr>
              <a:t>التعلّم</a:t>
            </a:r>
            <a:r>
              <a:rPr lang="en-US" sz="1400" b="1" dirty="0">
                <a:solidFill>
                  <a:srgbClr val="FFFFFF"/>
                </a:solidFill>
                <a:latin typeface="Calibri" pitchFamily="34" charset="0"/>
                <a:ea typeface="Calibri" pitchFamily="34" charset="-122"/>
                <a:cs typeface="Calibri" pitchFamily="34" charset="-120"/>
              </a:rPr>
              <a:t> </a:t>
            </a:r>
            <a:r>
              <a:rPr lang="en-US" sz="1400" b="1" dirty="0" err="1">
                <a:solidFill>
                  <a:srgbClr val="FFFFFF"/>
                </a:solidFill>
                <a:latin typeface="Calibri" pitchFamily="34" charset="0"/>
                <a:ea typeface="Calibri" pitchFamily="34" charset="-122"/>
                <a:cs typeface="Calibri" pitchFamily="34" charset="-120"/>
              </a:rPr>
              <a:t>والملاحظة</a:t>
            </a:r>
            <a:endParaRPr lang="en-US" sz="1400" dirty="0"/>
          </a:p>
        </p:txBody>
      </p:sp>
      <p:sp>
        <p:nvSpPr>
          <p:cNvPr id="9" name="Text 7"/>
          <p:cNvSpPr/>
          <p:nvPr/>
        </p:nvSpPr>
        <p:spPr>
          <a:xfrm>
            <a:off x="6967728" y="2011680"/>
            <a:ext cx="1874520" cy="269748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يُلاحظ الطفل والديه ومن حوله ويتعلّم الفضيلة في سياقات متنوعة</a:t>
            </a:r>
            <a:endParaRPr lang="en-US" sz="1200"/>
          </a:p>
        </p:txBody>
      </p:sp>
      <p:sp>
        <p:nvSpPr>
          <p:cNvPr id="10" name="Shape 8"/>
          <p:cNvSpPr/>
          <p:nvPr/>
        </p:nvSpPr>
        <p:spPr>
          <a:xfrm>
            <a:off x="8933688" y="2651760"/>
            <a:ext cx="137160" cy="347472"/>
          </a:xfrm>
          <a:prstGeom prst="rect">
            <a:avLst/>
          </a:prstGeom>
          <a:solidFill>
            <a:srgbClr val="C8A84B"/>
          </a:solidFill>
          <a:ln w="12700">
            <a:solidFill>
              <a:srgbClr val="C8A84B"/>
            </a:solidFill>
            <a:prstDash val="solid"/>
          </a:ln>
        </p:spPr>
        <p:txBody>
          <a:bodyPr/>
          <a:lstStyle/>
          <a:p>
            <a:endParaRPr lang="en-US"/>
          </a:p>
        </p:txBody>
      </p:sp>
      <p:sp>
        <p:nvSpPr>
          <p:cNvPr id="11" name="Shape 9"/>
          <p:cNvSpPr/>
          <p:nvPr/>
        </p:nvSpPr>
        <p:spPr>
          <a:xfrm>
            <a:off x="6117336" y="765267"/>
            <a:ext cx="530352" cy="530352"/>
          </a:xfrm>
          <a:prstGeom prst="ellipse">
            <a:avLst/>
          </a:prstGeom>
          <a:solidFill>
            <a:srgbClr val="4A7FB5"/>
          </a:solidFill>
          <a:ln w="25400">
            <a:solidFill>
              <a:srgbClr val="0C1F35"/>
            </a:solidFill>
            <a:prstDash val="solid"/>
          </a:ln>
        </p:spPr>
        <p:txBody>
          <a:bodyPr/>
          <a:lstStyle/>
          <a:p>
            <a:endParaRPr lang="en-US"/>
          </a:p>
        </p:txBody>
      </p:sp>
      <p:sp>
        <p:nvSpPr>
          <p:cNvPr id="12" name="Text 10"/>
          <p:cNvSpPr/>
          <p:nvPr/>
        </p:nvSpPr>
        <p:spPr>
          <a:xfrm>
            <a:off x="6117336" y="765267"/>
            <a:ext cx="530352" cy="530352"/>
          </a:xfrm>
          <a:prstGeom prst="rect">
            <a:avLst/>
          </a:prstGeom>
          <a:noFill/>
          <a:ln/>
        </p:spPr>
        <p:txBody>
          <a:bodyPr wrap="square" lIns="0" tIns="0" rIns="0" bIns="0" rtlCol="0" anchor="ctr"/>
          <a:lstStyle/>
          <a:p>
            <a:pPr marL="0" indent="0" algn="ctr" rtl="1">
              <a:buNone/>
            </a:pPr>
            <a:r>
              <a:rPr lang="en-US" sz="1800" b="1">
                <a:solidFill>
                  <a:srgbClr val="FFFFFF"/>
                </a:solidFill>
                <a:latin typeface="Calibri" pitchFamily="34" charset="0"/>
                <a:ea typeface="Calibri" pitchFamily="34" charset="-122"/>
                <a:cs typeface="Calibri" pitchFamily="34" charset="-120"/>
              </a:rPr>
              <a:t>٢</a:t>
            </a:r>
            <a:endParaRPr lang="en-US" sz="1800"/>
          </a:p>
        </p:txBody>
      </p:sp>
      <p:sp>
        <p:nvSpPr>
          <p:cNvPr id="13" name="Shape 11"/>
          <p:cNvSpPr/>
          <p:nvPr/>
        </p:nvSpPr>
        <p:spPr>
          <a:xfrm>
            <a:off x="4636008" y="1417320"/>
            <a:ext cx="2057400" cy="3429000"/>
          </a:xfrm>
          <a:prstGeom prst="rect">
            <a:avLst/>
          </a:prstGeom>
          <a:solidFill>
            <a:srgbClr val="122B42"/>
          </a:solidFill>
          <a:ln w="25400">
            <a:solidFill>
              <a:srgbClr val="4A7FB5"/>
            </a:solidFill>
            <a:prstDash val="solid"/>
          </a:ln>
        </p:spPr>
        <p:txBody>
          <a:bodyPr/>
          <a:lstStyle/>
          <a:p>
            <a:endParaRPr lang="en-US"/>
          </a:p>
        </p:txBody>
      </p:sp>
      <p:sp>
        <p:nvSpPr>
          <p:cNvPr id="14" name="Shape 12"/>
          <p:cNvSpPr/>
          <p:nvPr/>
        </p:nvSpPr>
        <p:spPr>
          <a:xfrm>
            <a:off x="4636008" y="1417320"/>
            <a:ext cx="2057400" cy="530352"/>
          </a:xfrm>
          <a:prstGeom prst="rect">
            <a:avLst/>
          </a:prstGeom>
          <a:solidFill>
            <a:srgbClr val="4A7FB5"/>
          </a:solidFill>
          <a:ln w="12700">
            <a:solidFill>
              <a:srgbClr val="4A7FB5"/>
            </a:solidFill>
            <a:prstDash val="solid"/>
          </a:ln>
        </p:spPr>
        <p:txBody>
          <a:bodyPr/>
          <a:lstStyle/>
          <a:p>
            <a:endParaRPr lang="en-US"/>
          </a:p>
        </p:txBody>
      </p:sp>
      <p:sp>
        <p:nvSpPr>
          <p:cNvPr id="15" name="Text 13"/>
          <p:cNvSpPr/>
          <p:nvPr/>
        </p:nvSpPr>
        <p:spPr>
          <a:xfrm>
            <a:off x="4636008" y="1417320"/>
            <a:ext cx="2057400" cy="530352"/>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التكرار والممارسة</a:t>
            </a:r>
            <a:endParaRPr lang="en-US" sz="1400"/>
          </a:p>
        </p:txBody>
      </p:sp>
      <p:sp>
        <p:nvSpPr>
          <p:cNvPr id="16" name="Text 14"/>
          <p:cNvSpPr/>
          <p:nvPr/>
        </p:nvSpPr>
        <p:spPr>
          <a:xfrm>
            <a:off x="4727448" y="2011680"/>
            <a:ext cx="1874520" cy="269748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يُمارَس السلوك مرات عديدة في بيئات مختلفة مما يُرسّخ المسار العصبي</a:t>
            </a:r>
            <a:endParaRPr lang="en-US" sz="1200"/>
          </a:p>
        </p:txBody>
      </p:sp>
      <p:sp>
        <p:nvSpPr>
          <p:cNvPr id="17" name="Shape 15"/>
          <p:cNvSpPr/>
          <p:nvPr/>
        </p:nvSpPr>
        <p:spPr>
          <a:xfrm>
            <a:off x="4475988" y="2651760"/>
            <a:ext cx="137160" cy="347472"/>
          </a:xfrm>
          <a:prstGeom prst="rect">
            <a:avLst/>
          </a:prstGeom>
          <a:solidFill>
            <a:srgbClr val="C8A84B"/>
          </a:solidFill>
          <a:ln w="12700">
            <a:solidFill>
              <a:srgbClr val="C8A84B"/>
            </a:solidFill>
            <a:prstDash val="solid"/>
          </a:ln>
        </p:spPr>
        <p:txBody>
          <a:bodyPr/>
          <a:lstStyle/>
          <a:p>
            <a:endParaRPr lang="en-US"/>
          </a:p>
        </p:txBody>
      </p:sp>
      <p:sp>
        <p:nvSpPr>
          <p:cNvPr id="18" name="Shape 16"/>
          <p:cNvSpPr/>
          <p:nvPr/>
        </p:nvSpPr>
        <p:spPr>
          <a:xfrm>
            <a:off x="3995928" y="777334"/>
            <a:ext cx="530352" cy="530352"/>
          </a:xfrm>
          <a:prstGeom prst="ellipse">
            <a:avLst/>
          </a:prstGeom>
          <a:solidFill>
            <a:srgbClr val="C07A3A"/>
          </a:solidFill>
          <a:ln w="25400">
            <a:solidFill>
              <a:srgbClr val="0C1F35"/>
            </a:solidFill>
            <a:prstDash val="solid"/>
          </a:ln>
        </p:spPr>
        <p:txBody>
          <a:bodyPr/>
          <a:lstStyle/>
          <a:p>
            <a:endParaRPr lang="en-US"/>
          </a:p>
        </p:txBody>
      </p:sp>
      <p:sp>
        <p:nvSpPr>
          <p:cNvPr id="19" name="Text 17"/>
          <p:cNvSpPr/>
          <p:nvPr/>
        </p:nvSpPr>
        <p:spPr>
          <a:xfrm>
            <a:off x="3995928" y="777334"/>
            <a:ext cx="530352" cy="530352"/>
          </a:xfrm>
          <a:prstGeom prst="rect">
            <a:avLst/>
          </a:prstGeom>
          <a:noFill/>
          <a:ln/>
        </p:spPr>
        <p:txBody>
          <a:bodyPr wrap="square" lIns="0" tIns="0" rIns="0" bIns="0" rtlCol="0" anchor="ctr"/>
          <a:lstStyle/>
          <a:p>
            <a:pPr marL="0" indent="0" algn="ctr" rtl="1">
              <a:buNone/>
            </a:pPr>
            <a:r>
              <a:rPr lang="en-US" sz="1800" b="1">
                <a:solidFill>
                  <a:srgbClr val="FFFFFF"/>
                </a:solidFill>
                <a:latin typeface="Calibri" pitchFamily="34" charset="0"/>
                <a:ea typeface="Calibri" pitchFamily="34" charset="-122"/>
                <a:cs typeface="Calibri" pitchFamily="34" charset="-120"/>
              </a:rPr>
              <a:t>٣</a:t>
            </a:r>
            <a:endParaRPr lang="en-US" sz="1800"/>
          </a:p>
        </p:txBody>
      </p:sp>
      <p:sp>
        <p:nvSpPr>
          <p:cNvPr id="20" name="Shape 18"/>
          <p:cNvSpPr/>
          <p:nvPr/>
        </p:nvSpPr>
        <p:spPr>
          <a:xfrm>
            <a:off x="2441448" y="1417320"/>
            <a:ext cx="2057400" cy="3429000"/>
          </a:xfrm>
          <a:prstGeom prst="rect">
            <a:avLst/>
          </a:prstGeom>
          <a:solidFill>
            <a:srgbClr val="122B42"/>
          </a:solidFill>
          <a:ln w="25400">
            <a:solidFill>
              <a:srgbClr val="C07A3A"/>
            </a:solidFill>
            <a:prstDash val="solid"/>
          </a:ln>
        </p:spPr>
        <p:txBody>
          <a:bodyPr/>
          <a:lstStyle/>
          <a:p>
            <a:endParaRPr lang="en-US"/>
          </a:p>
        </p:txBody>
      </p:sp>
      <p:sp>
        <p:nvSpPr>
          <p:cNvPr id="21" name="Shape 19"/>
          <p:cNvSpPr/>
          <p:nvPr/>
        </p:nvSpPr>
        <p:spPr>
          <a:xfrm>
            <a:off x="2441448" y="1417320"/>
            <a:ext cx="2057400" cy="530352"/>
          </a:xfrm>
          <a:prstGeom prst="rect">
            <a:avLst/>
          </a:prstGeom>
          <a:solidFill>
            <a:srgbClr val="C07A3A"/>
          </a:solidFill>
          <a:ln w="12700">
            <a:solidFill>
              <a:srgbClr val="C07A3A"/>
            </a:solidFill>
            <a:prstDash val="solid"/>
          </a:ln>
        </p:spPr>
        <p:txBody>
          <a:bodyPr/>
          <a:lstStyle/>
          <a:p>
            <a:endParaRPr lang="en-US"/>
          </a:p>
        </p:txBody>
      </p:sp>
      <p:sp>
        <p:nvSpPr>
          <p:cNvPr id="22" name="Text 20"/>
          <p:cNvSpPr/>
          <p:nvPr/>
        </p:nvSpPr>
        <p:spPr>
          <a:xfrm>
            <a:off x="2441448" y="1417320"/>
            <a:ext cx="2057400" cy="530352"/>
          </a:xfrm>
          <a:prstGeom prst="rect">
            <a:avLst/>
          </a:prstGeom>
          <a:noFill/>
          <a:ln/>
        </p:spPr>
        <p:txBody>
          <a:bodyPr wrap="square" lIns="0" tIns="0" rIns="0" bIns="0" rtlCol="0" anchor="ctr"/>
          <a:lstStyle/>
          <a:p>
            <a:pPr marL="0" indent="0" algn="ctr" rtl="1">
              <a:buNone/>
            </a:pPr>
            <a:r>
              <a:rPr lang="en-US" sz="1400" b="1">
                <a:solidFill>
                  <a:srgbClr val="FFFFFF"/>
                </a:solidFill>
                <a:latin typeface="Calibri" pitchFamily="34" charset="0"/>
                <a:ea typeface="Calibri" pitchFamily="34" charset="-122"/>
                <a:cs typeface="Calibri" pitchFamily="34" charset="-120"/>
              </a:rPr>
              <a:t>الاعتياد</a:t>
            </a:r>
            <a:endParaRPr lang="en-US" sz="1400"/>
          </a:p>
        </p:txBody>
      </p:sp>
      <p:sp>
        <p:nvSpPr>
          <p:cNvPr id="23" name="Text 21"/>
          <p:cNvSpPr/>
          <p:nvPr/>
        </p:nvSpPr>
        <p:spPr>
          <a:xfrm>
            <a:off x="2532888" y="2011680"/>
            <a:ext cx="1874520" cy="269748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مع الاستمرار يتحول التكرار إلى اعتياد ويصبح السلوك تلقائياً</a:t>
            </a:r>
            <a:endParaRPr lang="en-US" sz="1200"/>
          </a:p>
        </p:txBody>
      </p:sp>
      <p:sp>
        <p:nvSpPr>
          <p:cNvPr id="24" name="Shape 22"/>
          <p:cNvSpPr/>
          <p:nvPr/>
        </p:nvSpPr>
        <p:spPr>
          <a:xfrm>
            <a:off x="6693408" y="2651760"/>
            <a:ext cx="182880" cy="347472"/>
          </a:xfrm>
          <a:prstGeom prst="rect">
            <a:avLst/>
          </a:prstGeom>
          <a:solidFill>
            <a:srgbClr val="C8A84B"/>
          </a:solidFill>
          <a:ln w="12700">
            <a:solidFill>
              <a:srgbClr val="C8A84B"/>
            </a:solidFill>
            <a:prstDash val="solid"/>
          </a:ln>
        </p:spPr>
        <p:txBody>
          <a:bodyPr/>
          <a:lstStyle/>
          <a:p>
            <a:endParaRPr lang="en-US"/>
          </a:p>
        </p:txBody>
      </p:sp>
      <p:sp>
        <p:nvSpPr>
          <p:cNvPr id="25" name="Shape 23"/>
          <p:cNvSpPr/>
          <p:nvPr/>
        </p:nvSpPr>
        <p:spPr>
          <a:xfrm>
            <a:off x="1737360" y="777334"/>
            <a:ext cx="530352" cy="530352"/>
          </a:xfrm>
          <a:prstGeom prst="ellipse">
            <a:avLst/>
          </a:prstGeom>
          <a:solidFill>
            <a:srgbClr val="267A5E"/>
          </a:solidFill>
          <a:ln w="25400">
            <a:solidFill>
              <a:srgbClr val="0C1F35"/>
            </a:solidFill>
            <a:prstDash val="solid"/>
          </a:ln>
        </p:spPr>
        <p:txBody>
          <a:bodyPr/>
          <a:lstStyle/>
          <a:p>
            <a:endParaRPr lang="en-US"/>
          </a:p>
        </p:txBody>
      </p:sp>
      <p:sp>
        <p:nvSpPr>
          <p:cNvPr id="26" name="Text 24"/>
          <p:cNvSpPr/>
          <p:nvPr/>
        </p:nvSpPr>
        <p:spPr>
          <a:xfrm>
            <a:off x="1737360" y="777334"/>
            <a:ext cx="530352" cy="530352"/>
          </a:xfrm>
          <a:prstGeom prst="rect">
            <a:avLst/>
          </a:prstGeom>
          <a:noFill/>
          <a:ln/>
        </p:spPr>
        <p:txBody>
          <a:bodyPr wrap="square" lIns="0" tIns="0" rIns="0" bIns="0" rtlCol="0" anchor="ctr"/>
          <a:lstStyle/>
          <a:p>
            <a:pPr marL="0" indent="0" algn="ctr" rtl="1">
              <a:buNone/>
            </a:pPr>
            <a:r>
              <a:rPr lang="en-US" sz="1800" b="1">
                <a:solidFill>
                  <a:srgbClr val="FFFFFF"/>
                </a:solidFill>
                <a:latin typeface="Calibri" pitchFamily="34" charset="0"/>
                <a:ea typeface="Calibri" pitchFamily="34" charset="-122"/>
                <a:cs typeface="Calibri" pitchFamily="34" charset="-120"/>
              </a:rPr>
              <a:t>٤</a:t>
            </a:r>
            <a:endParaRPr lang="en-US" sz="1800"/>
          </a:p>
        </p:txBody>
      </p:sp>
      <p:sp>
        <p:nvSpPr>
          <p:cNvPr id="27" name="Shape 25"/>
          <p:cNvSpPr/>
          <p:nvPr/>
        </p:nvSpPr>
        <p:spPr>
          <a:xfrm>
            <a:off x="271398" y="1417320"/>
            <a:ext cx="2057400" cy="3429000"/>
          </a:xfrm>
          <a:prstGeom prst="rect">
            <a:avLst/>
          </a:prstGeom>
          <a:solidFill>
            <a:srgbClr val="122B42"/>
          </a:solidFill>
          <a:ln w="25400">
            <a:solidFill>
              <a:srgbClr val="267A5E"/>
            </a:solidFill>
            <a:prstDash val="solid"/>
          </a:ln>
        </p:spPr>
        <p:txBody>
          <a:bodyPr/>
          <a:lstStyle/>
          <a:p>
            <a:endParaRPr lang="en-US"/>
          </a:p>
        </p:txBody>
      </p:sp>
      <p:sp>
        <p:nvSpPr>
          <p:cNvPr id="28" name="Shape 26"/>
          <p:cNvSpPr/>
          <p:nvPr/>
        </p:nvSpPr>
        <p:spPr>
          <a:xfrm>
            <a:off x="271398" y="1417320"/>
            <a:ext cx="2057400" cy="530352"/>
          </a:xfrm>
          <a:prstGeom prst="rect">
            <a:avLst/>
          </a:prstGeom>
          <a:solidFill>
            <a:srgbClr val="267A5E"/>
          </a:solidFill>
          <a:ln w="12700">
            <a:solidFill>
              <a:srgbClr val="267A5E"/>
            </a:solidFill>
            <a:prstDash val="solid"/>
          </a:ln>
        </p:spPr>
        <p:txBody>
          <a:bodyPr/>
          <a:lstStyle/>
          <a:p>
            <a:endParaRPr lang="en-US"/>
          </a:p>
        </p:txBody>
      </p:sp>
      <p:sp>
        <p:nvSpPr>
          <p:cNvPr id="29" name="Text 27"/>
          <p:cNvSpPr/>
          <p:nvPr/>
        </p:nvSpPr>
        <p:spPr>
          <a:xfrm>
            <a:off x="271398" y="1417320"/>
            <a:ext cx="2057400" cy="530352"/>
          </a:xfrm>
          <a:prstGeom prst="rect">
            <a:avLst/>
          </a:prstGeom>
          <a:noFill/>
          <a:ln/>
        </p:spPr>
        <p:txBody>
          <a:bodyPr wrap="square" lIns="0" tIns="0" rIns="0" bIns="0" rtlCol="0" anchor="ctr"/>
          <a:lstStyle/>
          <a:p>
            <a:pPr marL="0" indent="0" algn="ctr" rtl="1">
              <a:buNone/>
            </a:pPr>
            <a:r>
              <a:rPr lang="en-US" sz="1400" b="1" dirty="0" err="1">
                <a:solidFill>
                  <a:srgbClr val="FFFFFF"/>
                </a:solidFill>
                <a:latin typeface="Calibri" pitchFamily="34" charset="0"/>
                <a:ea typeface="Calibri" pitchFamily="34" charset="-122"/>
                <a:cs typeface="Calibri" pitchFamily="34" charset="-120"/>
              </a:rPr>
              <a:t>الرُّسُوخ</a:t>
            </a:r>
            <a:endParaRPr lang="en-US" sz="1400" dirty="0"/>
          </a:p>
        </p:txBody>
      </p:sp>
      <p:sp>
        <p:nvSpPr>
          <p:cNvPr id="30" name="Text 28"/>
          <p:cNvSpPr/>
          <p:nvPr/>
        </p:nvSpPr>
        <p:spPr>
          <a:xfrm>
            <a:off x="362838" y="2011680"/>
            <a:ext cx="1874520" cy="2697480"/>
          </a:xfrm>
          <a:prstGeom prst="rect">
            <a:avLst/>
          </a:prstGeom>
          <a:noFill/>
          <a:ln/>
        </p:spPr>
        <p:txBody>
          <a:bodyPr wrap="square" lIns="0" tIns="0" rIns="0" bIns="0" rtlCol="0" anchor="t"/>
          <a:lstStyle/>
          <a:p>
            <a:pPr marL="0" indent="0" algn="ctr" rtl="1">
              <a:buNone/>
            </a:pPr>
            <a:r>
              <a:rPr lang="en-US" sz="1200" dirty="0" err="1">
                <a:solidFill>
                  <a:srgbClr val="EDE8E0"/>
                </a:solidFill>
                <a:latin typeface="Calibri" pitchFamily="34" charset="0"/>
                <a:ea typeface="Calibri" pitchFamily="34" charset="-122"/>
                <a:cs typeface="Calibri" pitchFamily="34" charset="-120"/>
              </a:rPr>
              <a:t>تصبح</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الفضيلة</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هيئةً</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راسخةً</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في</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النفس</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فتصدر</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الاستجابات</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بسهولة</a:t>
            </a:r>
            <a:r>
              <a:rPr lang="en-US" sz="1200" dirty="0">
                <a:solidFill>
                  <a:srgbClr val="EDE8E0"/>
                </a:solidFill>
                <a:latin typeface="Calibri" pitchFamily="34" charset="0"/>
                <a:ea typeface="Calibri" pitchFamily="34" charset="-122"/>
                <a:cs typeface="Calibri" pitchFamily="34" charset="-120"/>
              </a:rPr>
              <a:t> </a:t>
            </a:r>
            <a:r>
              <a:rPr lang="en-US" sz="1200" dirty="0" err="1">
                <a:solidFill>
                  <a:srgbClr val="EDE8E0"/>
                </a:solidFill>
                <a:latin typeface="Calibri" pitchFamily="34" charset="0"/>
                <a:ea typeface="Calibri" pitchFamily="34" charset="-122"/>
                <a:cs typeface="Calibri" pitchFamily="34" charset="-120"/>
              </a:rPr>
              <a:t>وعفوية</a:t>
            </a:r>
            <a:endParaRPr lang="en-US" sz="1200" dirty="0"/>
          </a:p>
        </p:txBody>
      </p:sp>
      <p:sp>
        <p:nvSpPr>
          <p:cNvPr id="31" name="Shape 29"/>
          <p:cNvSpPr/>
          <p:nvPr/>
        </p:nvSpPr>
        <p:spPr>
          <a:xfrm>
            <a:off x="256032" y="4681728"/>
            <a:ext cx="8631936" cy="347472"/>
          </a:xfrm>
          <a:prstGeom prst="rect">
            <a:avLst/>
          </a:prstGeom>
          <a:solidFill>
            <a:srgbClr val="1A7A74"/>
          </a:solidFill>
          <a:ln w="12700">
            <a:solidFill>
              <a:srgbClr val="1A7A74"/>
            </a:solidFill>
            <a:prstDash val="solid"/>
          </a:ln>
        </p:spPr>
        <p:txBody>
          <a:bodyPr/>
          <a:lstStyle/>
          <a:p>
            <a:endParaRPr lang="en-US"/>
          </a:p>
        </p:txBody>
      </p:sp>
      <p:sp>
        <p:nvSpPr>
          <p:cNvPr id="32" name="Text 30"/>
          <p:cNvSpPr/>
          <p:nvPr/>
        </p:nvSpPr>
        <p:spPr>
          <a:xfrm>
            <a:off x="256032" y="4681728"/>
            <a:ext cx="8631936" cy="347472"/>
          </a:xfrm>
          <a:prstGeom prst="rect">
            <a:avLst/>
          </a:prstGeom>
          <a:noFill/>
          <a:ln/>
        </p:spPr>
        <p:txBody>
          <a:bodyPr wrap="square" lIns="0" tIns="0" rIns="0" bIns="0" rtlCol="0" anchor="ctr"/>
          <a:lstStyle/>
          <a:p>
            <a:pPr marL="0" indent="0" algn="ctr" rtl="1">
              <a:buNone/>
            </a:pPr>
            <a:r>
              <a:rPr lang="en-US" sz="1200" b="1">
                <a:solidFill>
                  <a:srgbClr val="FFFFFF"/>
                </a:solidFill>
                <a:latin typeface="Calibri" pitchFamily="34" charset="0"/>
                <a:ea typeface="Calibri" pitchFamily="34" charset="-122"/>
                <a:cs typeface="Calibri" pitchFamily="34" charset="-120"/>
              </a:rPr>
              <a:t>نبني منظومة خُلقية تُنتج استجابات تكيّفية تلقائية — لا مجرد مهارات مُعزولة</a:t>
            </a:r>
            <a:endParaRPr lang="en-U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300" b="1">
                <a:solidFill>
                  <a:srgbClr val="FFFFFF"/>
                </a:solidFill>
                <a:latin typeface="Calibri" pitchFamily="34" charset="0"/>
                <a:ea typeface="Calibri" pitchFamily="34" charset="-122"/>
                <a:cs typeface="Calibri" pitchFamily="34" charset="-120"/>
              </a:rPr>
              <a:t>٤.  الفَضائِلُ كَنُظُمٍ لِلمُرونَةِ عِنْدَ الأَطْفالِ</a:t>
            </a:r>
            <a:endParaRPr lang="en-US" sz="2300"/>
          </a:p>
        </p:txBody>
      </p:sp>
      <p:sp>
        <p:nvSpPr>
          <p:cNvPr id="4" name="Shape 2"/>
          <p:cNvSpPr/>
          <p:nvPr/>
        </p:nvSpPr>
        <p:spPr>
          <a:xfrm>
            <a:off x="256032" y="960120"/>
            <a:ext cx="2798064" cy="1920240"/>
          </a:xfrm>
          <a:prstGeom prst="rect">
            <a:avLst/>
          </a:prstGeom>
          <a:solidFill>
            <a:srgbClr val="122B42"/>
          </a:solidFill>
          <a:ln w="25400">
            <a:solidFill>
              <a:srgbClr val="1A7A74"/>
            </a:solidFill>
            <a:prstDash val="solid"/>
          </a:ln>
        </p:spPr>
        <p:txBody>
          <a:bodyPr/>
          <a:lstStyle/>
          <a:p>
            <a:endParaRPr lang="en-US"/>
          </a:p>
        </p:txBody>
      </p:sp>
      <p:sp>
        <p:nvSpPr>
          <p:cNvPr id="5" name="Shape 3"/>
          <p:cNvSpPr/>
          <p:nvPr/>
        </p:nvSpPr>
        <p:spPr>
          <a:xfrm>
            <a:off x="256032" y="960120"/>
            <a:ext cx="2798064" cy="457200"/>
          </a:xfrm>
          <a:prstGeom prst="rect">
            <a:avLst/>
          </a:prstGeom>
          <a:solidFill>
            <a:srgbClr val="1A7A74"/>
          </a:solidFill>
          <a:ln w="12700">
            <a:solidFill>
              <a:srgbClr val="1A7A74"/>
            </a:solidFill>
            <a:prstDash val="solid"/>
          </a:ln>
        </p:spPr>
        <p:txBody>
          <a:bodyPr/>
          <a:lstStyle/>
          <a:p>
            <a:endParaRPr lang="en-US"/>
          </a:p>
        </p:txBody>
      </p:sp>
      <p:sp>
        <p:nvSpPr>
          <p:cNvPr id="6" name="Text 4"/>
          <p:cNvSpPr/>
          <p:nvPr/>
        </p:nvSpPr>
        <p:spPr>
          <a:xfrm>
            <a:off x="256032" y="960120"/>
            <a:ext cx="2798064" cy="457200"/>
          </a:xfrm>
          <a:prstGeom prst="rect">
            <a:avLst/>
          </a:prstGeom>
          <a:noFill/>
          <a:ln/>
        </p:spPr>
        <p:txBody>
          <a:bodyPr wrap="square" lIns="0" tIns="0" rIns="0" bIns="0" rtlCol="0" anchor="ctr"/>
          <a:lstStyle/>
          <a:p>
            <a:pPr marL="0" indent="0" algn="ctr" rtl="1">
              <a:buNone/>
            </a:pPr>
            <a:r>
              <a:rPr lang="en-US" sz="1500" b="1">
                <a:solidFill>
                  <a:srgbClr val="FFFFFF"/>
                </a:solidFill>
                <a:latin typeface="Calibri" pitchFamily="34" charset="0"/>
                <a:ea typeface="Calibri" pitchFamily="34" charset="-122"/>
                <a:cs typeface="Calibri" pitchFamily="34" charset="-120"/>
              </a:rPr>
              <a:t>الصَّبْر</a:t>
            </a:r>
            <a:endParaRPr lang="en-US" sz="1500"/>
          </a:p>
        </p:txBody>
      </p:sp>
      <p:sp>
        <p:nvSpPr>
          <p:cNvPr id="7" name="Shape 5"/>
          <p:cNvSpPr/>
          <p:nvPr/>
        </p:nvSpPr>
        <p:spPr>
          <a:xfrm>
            <a:off x="329184" y="1463040"/>
            <a:ext cx="2651760" cy="274320"/>
          </a:xfrm>
          <a:prstGeom prst="rect">
            <a:avLst/>
          </a:prstGeom>
          <a:solidFill>
            <a:srgbClr val="1A7A74">
              <a:alpha val="45000"/>
            </a:srgbClr>
          </a:solidFill>
          <a:ln w="12700">
            <a:solidFill>
              <a:srgbClr val="1A7A74"/>
            </a:solidFill>
            <a:prstDash val="solid"/>
          </a:ln>
        </p:spPr>
        <p:txBody>
          <a:bodyPr/>
          <a:lstStyle/>
          <a:p>
            <a:endParaRPr lang="en-US"/>
          </a:p>
        </p:txBody>
      </p:sp>
      <p:sp>
        <p:nvSpPr>
          <p:cNvPr id="8" name="Text 6"/>
          <p:cNvSpPr/>
          <p:nvPr/>
        </p:nvSpPr>
        <p:spPr>
          <a:xfrm>
            <a:off x="329184" y="1463040"/>
            <a:ext cx="2651760" cy="27432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 ضبط النفس والانفعالات</a:t>
            </a:r>
            <a:endParaRPr lang="en-US" sz="1100"/>
          </a:p>
        </p:txBody>
      </p:sp>
      <p:sp>
        <p:nvSpPr>
          <p:cNvPr id="9" name="Text 7"/>
          <p:cNvSpPr/>
          <p:nvPr/>
        </p:nvSpPr>
        <p:spPr>
          <a:xfrm>
            <a:off x="329184" y="1828800"/>
            <a:ext cx="2651760" cy="987552"/>
          </a:xfrm>
          <a:prstGeom prst="rect">
            <a:avLst/>
          </a:prstGeom>
          <a:noFill/>
          <a:ln/>
        </p:spPr>
        <p:txBody>
          <a:bodyPr wrap="square" lIns="0" tIns="0" rIns="0" bIns="0" rtlCol="0" anchor="t"/>
          <a:lstStyle/>
          <a:p>
            <a:pPr marL="0" indent="0" algn="ctr" rtl="1">
              <a:buNone/>
            </a:pPr>
            <a:r>
              <a:rPr lang="en-US" sz="1100">
                <a:solidFill>
                  <a:srgbClr val="EDE8E0"/>
                </a:solidFill>
                <a:latin typeface="Calibri" pitchFamily="34" charset="0"/>
                <a:ea typeface="Calibri" pitchFamily="34" charset="-122"/>
                <a:cs typeface="Calibri" pitchFamily="34" charset="-120"/>
              </a:rPr>
              <a:t>القدرة على تحمّل الضيق دون ردّ فعل اندفاعي — يبني الثبات الانفعالي</a:t>
            </a:r>
            <a:endParaRPr lang="en-US" sz="1100"/>
          </a:p>
        </p:txBody>
      </p:sp>
      <p:sp>
        <p:nvSpPr>
          <p:cNvPr id="10" name="Shape 8"/>
          <p:cNvSpPr/>
          <p:nvPr/>
        </p:nvSpPr>
        <p:spPr>
          <a:xfrm>
            <a:off x="3200400" y="960120"/>
            <a:ext cx="2798064" cy="1920240"/>
          </a:xfrm>
          <a:prstGeom prst="rect">
            <a:avLst/>
          </a:prstGeom>
          <a:solidFill>
            <a:srgbClr val="122B42"/>
          </a:solidFill>
          <a:ln w="25400">
            <a:solidFill>
              <a:srgbClr val="4A7FB5"/>
            </a:solidFill>
            <a:prstDash val="solid"/>
          </a:ln>
        </p:spPr>
        <p:txBody>
          <a:bodyPr/>
          <a:lstStyle/>
          <a:p>
            <a:endParaRPr lang="en-US"/>
          </a:p>
        </p:txBody>
      </p:sp>
      <p:sp>
        <p:nvSpPr>
          <p:cNvPr id="11" name="Shape 9"/>
          <p:cNvSpPr/>
          <p:nvPr/>
        </p:nvSpPr>
        <p:spPr>
          <a:xfrm>
            <a:off x="3200400" y="960120"/>
            <a:ext cx="2798064" cy="457200"/>
          </a:xfrm>
          <a:prstGeom prst="rect">
            <a:avLst/>
          </a:prstGeom>
          <a:solidFill>
            <a:srgbClr val="4A7FB5"/>
          </a:solidFill>
          <a:ln w="12700">
            <a:solidFill>
              <a:srgbClr val="4A7FB5"/>
            </a:solidFill>
            <a:prstDash val="solid"/>
          </a:ln>
        </p:spPr>
        <p:txBody>
          <a:bodyPr/>
          <a:lstStyle/>
          <a:p>
            <a:endParaRPr lang="en-US"/>
          </a:p>
        </p:txBody>
      </p:sp>
      <p:sp>
        <p:nvSpPr>
          <p:cNvPr id="12" name="Text 10"/>
          <p:cNvSpPr/>
          <p:nvPr/>
        </p:nvSpPr>
        <p:spPr>
          <a:xfrm>
            <a:off x="3200400" y="960120"/>
            <a:ext cx="2798064" cy="457200"/>
          </a:xfrm>
          <a:prstGeom prst="rect">
            <a:avLst/>
          </a:prstGeom>
          <a:noFill/>
          <a:ln/>
        </p:spPr>
        <p:txBody>
          <a:bodyPr wrap="square" lIns="0" tIns="0" rIns="0" bIns="0" rtlCol="0" anchor="ctr"/>
          <a:lstStyle/>
          <a:p>
            <a:pPr marL="0" indent="0" algn="ctr" rtl="1">
              <a:buNone/>
            </a:pPr>
            <a:r>
              <a:rPr lang="en-US" sz="1500" b="1">
                <a:solidFill>
                  <a:srgbClr val="FFFFFF"/>
                </a:solidFill>
                <a:latin typeface="Calibri" pitchFamily="34" charset="0"/>
                <a:ea typeface="Calibri" pitchFamily="34" charset="-122"/>
                <a:cs typeface="Calibri" pitchFamily="34" charset="-120"/>
              </a:rPr>
              <a:t>الشُّكْر</a:t>
            </a:r>
            <a:endParaRPr lang="en-US" sz="1500"/>
          </a:p>
        </p:txBody>
      </p:sp>
      <p:sp>
        <p:nvSpPr>
          <p:cNvPr id="13" name="Shape 11"/>
          <p:cNvSpPr/>
          <p:nvPr/>
        </p:nvSpPr>
        <p:spPr>
          <a:xfrm>
            <a:off x="3273552" y="1463040"/>
            <a:ext cx="2651760" cy="274320"/>
          </a:xfrm>
          <a:prstGeom prst="rect">
            <a:avLst/>
          </a:prstGeom>
          <a:solidFill>
            <a:srgbClr val="4A7FB5">
              <a:alpha val="45000"/>
            </a:srgbClr>
          </a:solidFill>
          <a:ln w="12700">
            <a:solidFill>
              <a:srgbClr val="4A7FB5"/>
            </a:solidFill>
            <a:prstDash val="solid"/>
          </a:ln>
        </p:spPr>
        <p:txBody>
          <a:bodyPr/>
          <a:lstStyle/>
          <a:p>
            <a:endParaRPr lang="en-US"/>
          </a:p>
        </p:txBody>
      </p:sp>
      <p:sp>
        <p:nvSpPr>
          <p:cNvPr id="14" name="Text 12"/>
          <p:cNvSpPr/>
          <p:nvPr/>
        </p:nvSpPr>
        <p:spPr>
          <a:xfrm>
            <a:off x="3273552" y="1463040"/>
            <a:ext cx="2651760" cy="274320"/>
          </a:xfrm>
          <a:prstGeom prst="rect">
            <a:avLst/>
          </a:prstGeom>
          <a:noFill/>
          <a:ln/>
        </p:spPr>
        <p:txBody>
          <a:bodyPr wrap="square" lIns="0" tIns="0" rIns="0" bIns="0" rtlCol="0" anchor="ctr"/>
          <a:lstStyle/>
          <a:p>
            <a:pPr algn="ctr" rtl="1"/>
            <a:r>
              <a:rPr lang="en-US" sz="1100" b="1">
                <a:solidFill>
                  <a:srgbClr val="FFFFFF"/>
                </a:solidFill>
                <a:latin typeface="Calibri" pitchFamily="34" charset="0"/>
                <a:ea typeface="Calibri" pitchFamily="34" charset="-122"/>
                <a:cs typeface="Calibri" pitchFamily="34" charset="-120"/>
              </a:rPr>
              <a:t>← </a:t>
            </a:r>
            <a:r>
              <a:rPr lang="ar-SA" sz="1100" b="1">
                <a:solidFill>
                  <a:srgbClr val="FFFFFF"/>
                </a:solidFill>
                <a:latin typeface="Calibri" pitchFamily="34" charset="0"/>
                <a:ea typeface="Calibri" pitchFamily="34" charset="-122"/>
                <a:cs typeface="Calibri" pitchFamily="34" charset="-120"/>
              </a:rPr>
              <a:t>تعديل منظور الإنسان حول واقعه</a:t>
            </a:r>
            <a:endParaRPr lang="en-US" sz="1100"/>
          </a:p>
        </p:txBody>
      </p:sp>
      <p:sp>
        <p:nvSpPr>
          <p:cNvPr id="15" name="Text 13"/>
          <p:cNvSpPr/>
          <p:nvPr/>
        </p:nvSpPr>
        <p:spPr>
          <a:xfrm>
            <a:off x="3273552" y="1828800"/>
            <a:ext cx="2651760" cy="987552"/>
          </a:xfrm>
          <a:prstGeom prst="rect">
            <a:avLst/>
          </a:prstGeom>
          <a:noFill/>
          <a:ln/>
        </p:spPr>
        <p:txBody>
          <a:bodyPr wrap="square" lIns="0" tIns="0" rIns="0" bIns="0" rtlCol="0" anchor="t"/>
          <a:lstStyle/>
          <a:p>
            <a:pPr algn="ctr" rtl="1"/>
            <a:r>
              <a:rPr lang="ar-SA" sz="1100">
                <a:solidFill>
                  <a:srgbClr val="EDE8E0"/>
                </a:solidFill>
                <a:latin typeface="Calibri" pitchFamily="34" charset="0"/>
                <a:ea typeface="Calibri" pitchFamily="34" charset="-122"/>
                <a:cs typeface="Calibri" pitchFamily="34" charset="-120"/>
              </a:rPr>
              <a:t>يحول التركيز من السلبيات والابتلاءات إلى الإيجابيات والنعم- يخفف احتمالية الاكتئاب ويرفع مستوى الرضا</a:t>
            </a:r>
            <a:endParaRPr lang="en-US" sz="1100"/>
          </a:p>
        </p:txBody>
      </p:sp>
      <p:sp>
        <p:nvSpPr>
          <p:cNvPr id="16" name="Shape 14"/>
          <p:cNvSpPr/>
          <p:nvPr/>
        </p:nvSpPr>
        <p:spPr>
          <a:xfrm>
            <a:off x="6144768" y="960120"/>
            <a:ext cx="2798064" cy="1920240"/>
          </a:xfrm>
          <a:prstGeom prst="rect">
            <a:avLst/>
          </a:prstGeom>
          <a:solidFill>
            <a:srgbClr val="122B42"/>
          </a:solidFill>
          <a:ln w="25400">
            <a:solidFill>
              <a:srgbClr val="7A5C8A"/>
            </a:solidFill>
            <a:prstDash val="solid"/>
          </a:ln>
        </p:spPr>
        <p:txBody>
          <a:bodyPr/>
          <a:lstStyle/>
          <a:p>
            <a:endParaRPr lang="en-US"/>
          </a:p>
        </p:txBody>
      </p:sp>
      <p:sp>
        <p:nvSpPr>
          <p:cNvPr id="17" name="Shape 15"/>
          <p:cNvSpPr/>
          <p:nvPr/>
        </p:nvSpPr>
        <p:spPr>
          <a:xfrm>
            <a:off x="6144768" y="960120"/>
            <a:ext cx="2798064" cy="457200"/>
          </a:xfrm>
          <a:prstGeom prst="rect">
            <a:avLst/>
          </a:prstGeom>
          <a:solidFill>
            <a:srgbClr val="7A5C8A"/>
          </a:solidFill>
          <a:ln w="12700">
            <a:solidFill>
              <a:srgbClr val="7A5C8A"/>
            </a:solidFill>
            <a:prstDash val="solid"/>
          </a:ln>
        </p:spPr>
        <p:txBody>
          <a:bodyPr/>
          <a:lstStyle/>
          <a:p>
            <a:endParaRPr lang="en-US"/>
          </a:p>
        </p:txBody>
      </p:sp>
      <p:sp>
        <p:nvSpPr>
          <p:cNvPr id="18" name="Text 16"/>
          <p:cNvSpPr/>
          <p:nvPr/>
        </p:nvSpPr>
        <p:spPr>
          <a:xfrm>
            <a:off x="6144768" y="960120"/>
            <a:ext cx="2798064" cy="457200"/>
          </a:xfrm>
          <a:prstGeom prst="rect">
            <a:avLst/>
          </a:prstGeom>
          <a:noFill/>
          <a:ln/>
        </p:spPr>
        <p:txBody>
          <a:bodyPr wrap="square" lIns="0" tIns="0" rIns="0" bIns="0" rtlCol="0" anchor="ctr"/>
          <a:lstStyle/>
          <a:p>
            <a:pPr marL="0" indent="0" algn="ctr" rtl="1">
              <a:buNone/>
            </a:pPr>
            <a:r>
              <a:rPr lang="en-US" sz="1500" b="1">
                <a:solidFill>
                  <a:srgbClr val="FFFFFF"/>
                </a:solidFill>
                <a:latin typeface="Calibri" pitchFamily="34" charset="0"/>
                <a:ea typeface="Calibri" pitchFamily="34" charset="-122"/>
                <a:cs typeface="Calibri" pitchFamily="34" charset="-120"/>
              </a:rPr>
              <a:t>التَّوَكُّل</a:t>
            </a:r>
            <a:endParaRPr lang="en-US" sz="1500"/>
          </a:p>
        </p:txBody>
      </p:sp>
      <p:sp>
        <p:nvSpPr>
          <p:cNvPr id="19" name="Shape 17"/>
          <p:cNvSpPr/>
          <p:nvPr/>
        </p:nvSpPr>
        <p:spPr>
          <a:xfrm>
            <a:off x="6217920" y="1463040"/>
            <a:ext cx="2651760" cy="274320"/>
          </a:xfrm>
          <a:prstGeom prst="rect">
            <a:avLst/>
          </a:prstGeom>
          <a:solidFill>
            <a:srgbClr val="7A5C8A">
              <a:alpha val="45000"/>
            </a:srgbClr>
          </a:solidFill>
          <a:ln w="12700">
            <a:solidFill>
              <a:srgbClr val="7A5C8A"/>
            </a:solidFill>
            <a:prstDash val="solid"/>
          </a:ln>
        </p:spPr>
        <p:txBody>
          <a:bodyPr/>
          <a:lstStyle/>
          <a:p>
            <a:endParaRPr lang="en-US"/>
          </a:p>
        </p:txBody>
      </p:sp>
      <p:sp>
        <p:nvSpPr>
          <p:cNvPr id="20" name="Text 18"/>
          <p:cNvSpPr/>
          <p:nvPr/>
        </p:nvSpPr>
        <p:spPr>
          <a:xfrm>
            <a:off x="6217920" y="1463040"/>
            <a:ext cx="2651760" cy="27432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 الطمأنينة وخفض القلق</a:t>
            </a:r>
            <a:endParaRPr lang="en-US" sz="1100"/>
          </a:p>
        </p:txBody>
      </p:sp>
      <p:sp>
        <p:nvSpPr>
          <p:cNvPr id="21" name="Text 19"/>
          <p:cNvSpPr/>
          <p:nvPr/>
        </p:nvSpPr>
        <p:spPr>
          <a:xfrm>
            <a:off x="6217920" y="1828800"/>
            <a:ext cx="2651760" cy="987552"/>
          </a:xfrm>
          <a:prstGeom prst="rect">
            <a:avLst/>
          </a:prstGeom>
          <a:noFill/>
          <a:ln/>
        </p:spPr>
        <p:txBody>
          <a:bodyPr wrap="square" lIns="0" tIns="0" rIns="0" bIns="0" rtlCol="0" anchor="t"/>
          <a:lstStyle/>
          <a:p>
            <a:pPr marL="0" indent="0" algn="ctr" rtl="1">
              <a:buNone/>
            </a:pPr>
            <a:r>
              <a:rPr lang="en-US" sz="1100">
                <a:solidFill>
                  <a:srgbClr val="EDE8E0"/>
                </a:solidFill>
                <a:latin typeface="Calibri" pitchFamily="34" charset="0"/>
                <a:ea typeface="Calibri" pitchFamily="34" charset="-122"/>
                <a:cs typeface="Calibri" pitchFamily="34" charset="-120"/>
              </a:rPr>
              <a:t>تسليم النتائج لله مع بذل الأسباب — يُقلّل التهويل ويُخفّض القلق الوجودي</a:t>
            </a:r>
            <a:endParaRPr lang="en-US" sz="1100"/>
          </a:p>
        </p:txBody>
      </p:sp>
      <p:sp>
        <p:nvSpPr>
          <p:cNvPr id="22" name="Shape 20"/>
          <p:cNvSpPr/>
          <p:nvPr/>
        </p:nvSpPr>
        <p:spPr>
          <a:xfrm>
            <a:off x="777240" y="2999232"/>
            <a:ext cx="3840480" cy="1920240"/>
          </a:xfrm>
          <a:prstGeom prst="rect">
            <a:avLst/>
          </a:prstGeom>
          <a:solidFill>
            <a:srgbClr val="122B42"/>
          </a:solidFill>
          <a:ln w="25400">
            <a:solidFill>
              <a:srgbClr val="C07A3A"/>
            </a:solidFill>
            <a:prstDash val="solid"/>
          </a:ln>
        </p:spPr>
        <p:txBody>
          <a:bodyPr/>
          <a:lstStyle/>
          <a:p>
            <a:endParaRPr lang="en-US"/>
          </a:p>
        </p:txBody>
      </p:sp>
      <p:sp>
        <p:nvSpPr>
          <p:cNvPr id="23" name="Shape 21"/>
          <p:cNvSpPr/>
          <p:nvPr/>
        </p:nvSpPr>
        <p:spPr>
          <a:xfrm>
            <a:off x="777240" y="2999232"/>
            <a:ext cx="3840480" cy="457200"/>
          </a:xfrm>
          <a:prstGeom prst="rect">
            <a:avLst/>
          </a:prstGeom>
          <a:solidFill>
            <a:srgbClr val="C07A3A"/>
          </a:solidFill>
          <a:ln w="12700">
            <a:solidFill>
              <a:srgbClr val="C07A3A"/>
            </a:solidFill>
            <a:prstDash val="solid"/>
          </a:ln>
        </p:spPr>
        <p:txBody>
          <a:bodyPr/>
          <a:lstStyle/>
          <a:p>
            <a:endParaRPr lang="en-US"/>
          </a:p>
        </p:txBody>
      </p:sp>
      <p:sp>
        <p:nvSpPr>
          <p:cNvPr id="24" name="Text 22"/>
          <p:cNvSpPr/>
          <p:nvPr/>
        </p:nvSpPr>
        <p:spPr>
          <a:xfrm>
            <a:off x="777240" y="2999232"/>
            <a:ext cx="3840480" cy="457200"/>
          </a:xfrm>
          <a:prstGeom prst="rect">
            <a:avLst/>
          </a:prstGeom>
          <a:noFill/>
          <a:ln/>
        </p:spPr>
        <p:txBody>
          <a:bodyPr wrap="square" lIns="0" tIns="0" rIns="0" bIns="0" rtlCol="0" anchor="ctr"/>
          <a:lstStyle/>
          <a:p>
            <a:pPr marL="0" indent="0" algn="ctr" rtl="1">
              <a:buNone/>
            </a:pPr>
            <a:r>
              <a:rPr lang="en-US" sz="1500" b="1">
                <a:solidFill>
                  <a:srgbClr val="FFFFFF"/>
                </a:solidFill>
                <a:latin typeface="Calibri" pitchFamily="34" charset="0"/>
                <a:ea typeface="Calibri" pitchFamily="34" charset="-122"/>
                <a:cs typeface="Calibri" pitchFamily="34" charset="-120"/>
              </a:rPr>
              <a:t>الشَّجاعَة</a:t>
            </a:r>
            <a:endParaRPr lang="en-US" sz="1500"/>
          </a:p>
        </p:txBody>
      </p:sp>
      <p:sp>
        <p:nvSpPr>
          <p:cNvPr id="25" name="Shape 23"/>
          <p:cNvSpPr/>
          <p:nvPr/>
        </p:nvSpPr>
        <p:spPr>
          <a:xfrm>
            <a:off x="868680" y="3502152"/>
            <a:ext cx="3657600" cy="274320"/>
          </a:xfrm>
          <a:prstGeom prst="rect">
            <a:avLst/>
          </a:prstGeom>
          <a:solidFill>
            <a:srgbClr val="C07A3A">
              <a:alpha val="45000"/>
            </a:srgbClr>
          </a:solidFill>
          <a:ln w="12700">
            <a:solidFill>
              <a:srgbClr val="C07A3A"/>
            </a:solidFill>
            <a:prstDash val="solid"/>
          </a:ln>
        </p:spPr>
        <p:txBody>
          <a:bodyPr/>
          <a:lstStyle/>
          <a:p>
            <a:endParaRPr lang="en-US"/>
          </a:p>
        </p:txBody>
      </p:sp>
      <p:sp>
        <p:nvSpPr>
          <p:cNvPr id="26" name="Text 24"/>
          <p:cNvSpPr/>
          <p:nvPr/>
        </p:nvSpPr>
        <p:spPr>
          <a:xfrm>
            <a:off x="868680" y="3502152"/>
            <a:ext cx="3657600" cy="27432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 سلوك الإقدام لا التجنّب</a:t>
            </a:r>
            <a:endParaRPr lang="en-US" sz="1100"/>
          </a:p>
        </p:txBody>
      </p:sp>
      <p:sp>
        <p:nvSpPr>
          <p:cNvPr id="27" name="Text 25"/>
          <p:cNvSpPr/>
          <p:nvPr/>
        </p:nvSpPr>
        <p:spPr>
          <a:xfrm>
            <a:off x="868680" y="3840480"/>
            <a:ext cx="3657600" cy="987552"/>
          </a:xfrm>
          <a:prstGeom prst="rect">
            <a:avLst/>
          </a:prstGeom>
          <a:noFill/>
          <a:ln/>
        </p:spPr>
        <p:txBody>
          <a:bodyPr wrap="square" lIns="0" tIns="0" rIns="0" bIns="0" rtlCol="0" anchor="t"/>
          <a:lstStyle/>
          <a:p>
            <a:pPr marL="0" indent="0" algn="ctr" rtl="1">
              <a:buNone/>
            </a:pPr>
            <a:r>
              <a:rPr lang="en-US" sz="1100">
                <a:solidFill>
                  <a:srgbClr val="EDE8E0"/>
                </a:solidFill>
                <a:latin typeface="Calibri" pitchFamily="34" charset="0"/>
                <a:ea typeface="Calibri" pitchFamily="34" charset="-122"/>
                <a:cs typeface="Calibri" pitchFamily="34" charset="-120"/>
              </a:rPr>
              <a:t>مواجهة الصعوبات بدل التهرّب — يحول دون تطوّر الفوبيا وأنماط التجنّب</a:t>
            </a:r>
            <a:endParaRPr lang="en-US" sz="1100"/>
          </a:p>
        </p:txBody>
      </p:sp>
      <p:sp>
        <p:nvSpPr>
          <p:cNvPr id="28" name="Shape 26"/>
          <p:cNvSpPr/>
          <p:nvPr/>
        </p:nvSpPr>
        <p:spPr>
          <a:xfrm>
            <a:off x="4846320" y="2999232"/>
            <a:ext cx="3840480" cy="1920240"/>
          </a:xfrm>
          <a:prstGeom prst="rect">
            <a:avLst/>
          </a:prstGeom>
          <a:solidFill>
            <a:srgbClr val="122B42"/>
          </a:solidFill>
          <a:ln w="25400">
            <a:solidFill>
              <a:srgbClr val="267A5E"/>
            </a:solidFill>
            <a:prstDash val="solid"/>
          </a:ln>
        </p:spPr>
        <p:txBody>
          <a:bodyPr/>
          <a:lstStyle/>
          <a:p>
            <a:endParaRPr lang="en-US"/>
          </a:p>
        </p:txBody>
      </p:sp>
      <p:sp>
        <p:nvSpPr>
          <p:cNvPr id="29" name="Shape 27"/>
          <p:cNvSpPr/>
          <p:nvPr/>
        </p:nvSpPr>
        <p:spPr>
          <a:xfrm>
            <a:off x="4846320" y="2999232"/>
            <a:ext cx="3840480" cy="457200"/>
          </a:xfrm>
          <a:prstGeom prst="rect">
            <a:avLst/>
          </a:prstGeom>
          <a:solidFill>
            <a:srgbClr val="267A5E"/>
          </a:solidFill>
          <a:ln w="12700">
            <a:solidFill>
              <a:srgbClr val="267A5E"/>
            </a:solidFill>
            <a:prstDash val="solid"/>
          </a:ln>
        </p:spPr>
        <p:txBody>
          <a:bodyPr/>
          <a:lstStyle/>
          <a:p>
            <a:endParaRPr lang="en-US"/>
          </a:p>
        </p:txBody>
      </p:sp>
      <p:sp>
        <p:nvSpPr>
          <p:cNvPr id="30" name="Text 28"/>
          <p:cNvSpPr/>
          <p:nvPr/>
        </p:nvSpPr>
        <p:spPr>
          <a:xfrm>
            <a:off x="4846320" y="2999232"/>
            <a:ext cx="3840480" cy="457200"/>
          </a:xfrm>
          <a:prstGeom prst="rect">
            <a:avLst/>
          </a:prstGeom>
          <a:noFill/>
          <a:ln/>
        </p:spPr>
        <p:txBody>
          <a:bodyPr wrap="square" lIns="0" tIns="0" rIns="0" bIns="0" rtlCol="0" anchor="ctr"/>
          <a:lstStyle/>
          <a:p>
            <a:pPr marL="0" indent="0" algn="ctr" rtl="1">
              <a:buNone/>
            </a:pPr>
            <a:r>
              <a:rPr lang="en-US" sz="1500" b="1">
                <a:solidFill>
                  <a:srgbClr val="FFFFFF"/>
                </a:solidFill>
                <a:latin typeface="Calibri" pitchFamily="34" charset="0"/>
                <a:ea typeface="Calibri" pitchFamily="34" charset="-122"/>
                <a:cs typeface="Calibri" pitchFamily="34" charset="-120"/>
              </a:rPr>
              <a:t>العِفَّة</a:t>
            </a:r>
            <a:endParaRPr lang="en-US" sz="1500"/>
          </a:p>
        </p:txBody>
      </p:sp>
      <p:sp>
        <p:nvSpPr>
          <p:cNvPr id="31" name="Shape 29"/>
          <p:cNvSpPr/>
          <p:nvPr/>
        </p:nvSpPr>
        <p:spPr>
          <a:xfrm>
            <a:off x="4937760" y="3502152"/>
            <a:ext cx="3657600" cy="274320"/>
          </a:xfrm>
          <a:prstGeom prst="rect">
            <a:avLst/>
          </a:prstGeom>
          <a:solidFill>
            <a:srgbClr val="267A5E">
              <a:alpha val="45000"/>
            </a:srgbClr>
          </a:solidFill>
          <a:ln w="12700">
            <a:solidFill>
              <a:srgbClr val="267A5E"/>
            </a:solidFill>
            <a:prstDash val="solid"/>
          </a:ln>
        </p:spPr>
        <p:txBody>
          <a:bodyPr/>
          <a:lstStyle/>
          <a:p>
            <a:endParaRPr lang="en-US"/>
          </a:p>
        </p:txBody>
      </p:sp>
      <p:sp>
        <p:nvSpPr>
          <p:cNvPr id="32" name="Text 30"/>
          <p:cNvSpPr/>
          <p:nvPr/>
        </p:nvSpPr>
        <p:spPr>
          <a:xfrm>
            <a:off x="4937760" y="3502152"/>
            <a:ext cx="3657600" cy="27432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 ضبط الشهوات والنزوات</a:t>
            </a:r>
            <a:endParaRPr lang="en-US" sz="1100"/>
          </a:p>
        </p:txBody>
      </p:sp>
      <p:sp>
        <p:nvSpPr>
          <p:cNvPr id="33" name="Text 31"/>
          <p:cNvSpPr/>
          <p:nvPr/>
        </p:nvSpPr>
        <p:spPr>
          <a:xfrm>
            <a:off x="4937760" y="3840480"/>
            <a:ext cx="3657600" cy="987552"/>
          </a:xfrm>
          <a:prstGeom prst="rect">
            <a:avLst/>
          </a:prstGeom>
          <a:noFill/>
          <a:ln/>
        </p:spPr>
        <p:txBody>
          <a:bodyPr wrap="square" lIns="0" tIns="0" rIns="0" bIns="0" rtlCol="0" anchor="t"/>
          <a:lstStyle/>
          <a:p>
            <a:pPr marL="0" indent="0" algn="ctr" rtl="1">
              <a:buNone/>
            </a:pPr>
            <a:r>
              <a:rPr lang="en-US" sz="1100">
                <a:solidFill>
                  <a:srgbClr val="EDE8E0"/>
                </a:solidFill>
                <a:latin typeface="Calibri" pitchFamily="34" charset="0"/>
                <a:ea typeface="Calibri" pitchFamily="34" charset="-122"/>
                <a:cs typeface="Calibri" pitchFamily="34" charset="-120"/>
              </a:rPr>
              <a:t>تنظيم الدوافع الاندفاعية — يبني القدرة على تأجيل الإشباع</a:t>
            </a:r>
            <a:endParaRPr lang="en-US" sz="11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8A84B"/>
          </a:solidFill>
          <a:ln w="12700">
            <a:solidFill>
              <a:srgbClr val="C8A84B"/>
            </a:solidFill>
            <a:prstDash val="solid"/>
          </a:ln>
        </p:spPr>
        <p:txBody>
          <a:bodyPr/>
          <a:lstStyle/>
          <a:p>
            <a:endParaRPr lang="en-US"/>
          </a:p>
        </p:txBody>
      </p:sp>
      <p:sp>
        <p:nvSpPr>
          <p:cNvPr id="3" name="Shape 1"/>
          <p:cNvSpPr/>
          <p:nvPr/>
        </p:nvSpPr>
        <p:spPr>
          <a:xfrm>
            <a:off x="0" y="5079492"/>
            <a:ext cx="9144000" cy="64008"/>
          </a:xfrm>
          <a:prstGeom prst="rect">
            <a:avLst/>
          </a:prstGeom>
          <a:solidFill>
            <a:srgbClr val="C8A84B"/>
          </a:solidFill>
          <a:ln w="12700">
            <a:solidFill>
              <a:srgbClr val="C8A84B"/>
            </a:solidFill>
            <a:prstDash val="solid"/>
          </a:ln>
        </p:spPr>
        <p:txBody>
          <a:bodyPr/>
          <a:lstStyle/>
          <a:p>
            <a:endParaRPr lang="en-US"/>
          </a:p>
        </p:txBody>
      </p:sp>
      <p:sp>
        <p:nvSpPr>
          <p:cNvPr id="4" name="Shape 2"/>
          <p:cNvSpPr/>
          <p:nvPr/>
        </p:nvSpPr>
        <p:spPr>
          <a:xfrm>
            <a:off x="0" y="0"/>
            <a:ext cx="64008" cy="5143500"/>
          </a:xfrm>
          <a:prstGeom prst="rect">
            <a:avLst/>
          </a:prstGeom>
          <a:solidFill>
            <a:srgbClr val="C8A84B"/>
          </a:solidFill>
          <a:ln w="12700">
            <a:solidFill>
              <a:srgbClr val="C8A84B"/>
            </a:solidFill>
            <a:prstDash val="solid"/>
          </a:ln>
        </p:spPr>
        <p:txBody>
          <a:bodyPr/>
          <a:lstStyle/>
          <a:p>
            <a:endParaRPr lang="en-US"/>
          </a:p>
        </p:txBody>
      </p:sp>
      <p:sp>
        <p:nvSpPr>
          <p:cNvPr id="5" name="Shape 3"/>
          <p:cNvSpPr/>
          <p:nvPr/>
        </p:nvSpPr>
        <p:spPr>
          <a:xfrm>
            <a:off x="9079992" y="0"/>
            <a:ext cx="64008" cy="5143500"/>
          </a:xfrm>
          <a:prstGeom prst="rect">
            <a:avLst/>
          </a:prstGeom>
          <a:solidFill>
            <a:srgbClr val="C8A84B"/>
          </a:solidFill>
          <a:ln w="12700">
            <a:solidFill>
              <a:srgbClr val="C8A84B"/>
            </a:solidFill>
            <a:prstDash val="solid"/>
          </a:ln>
        </p:spPr>
        <p:txBody>
          <a:bodyPr/>
          <a:lstStyle/>
          <a:p>
            <a:endParaRPr lang="en-US"/>
          </a:p>
        </p:txBody>
      </p:sp>
      <p:sp>
        <p:nvSpPr>
          <p:cNvPr id="6" name="Text 4"/>
          <p:cNvSpPr/>
          <p:nvPr/>
        </p:nvSpPr>
        <p:spPr>
          <a:xfrm>
            <a:off x="365760" y="201168"/>
            <a:ext cx="8412480" cy="438912"/>
          </a:xfrm>
          <a:prstGeom prst="rect">
            <a:avLst/>
          </a:prstGeom>
          <a:noFill/>
          <a:ln/>
        </p:spPr>
        <p:txBody>
          <a:bodyPr wrap="square" lIns="0" tIns="0" rIns="0" bIns="0" rtlCol="0" anchor="ctr"/>
          <a:lstStyle/>
          <a:p>
            <a:pPr marL="0" indent="0" algn="ctr" rtl="1">
              <a:buNone/>
            </a:pPr>
            <a:r>
              <a:rPr lang="en-US" sz="1400" b="1">
                <a:solidFill>
                  <a:srgbClr val="C8A84B"/>
                </a:solidFill>
                <a:latin typeface="Calibri" pitchFamily="34" charset="0"/>
                <a:ea typeface="Calibri" pitchFamily="34" charset="-122"/>
                <a:cs typeface="Calibri" pitchFamily="34" charset="-120"/>
              </a:rPr>
              <a:t>الخُلاصَة</a:t>
            </a:r>
            <a:endParaRPr lang="en-US" sz="1400"/>
          </a:p>
        </p:txBody>
      </p:sp>
      <p:sp>
        <p:nvSpPr>
          <p:cNvPr id="7" name="Shape 5"/>
          <p:cNvSpPr/>
          <p:nvPr/>
        </p:nvSpPr>
        <p:spPr>
          <a:xfrm>
            <a:off x="292608" y="841248"/>
            <a:ext cx="457200" cy="457200"/>
          </a:xfrm>
          <a:prstGeom prst="ellipse">
            <a:avLst/>
          </a:prstGeom>
          <a:solidFill>
            <a:srgbClr val="4A7FB5"/>
          </a:solidFill>
          <a:ln w="12700">
            <a:solidFill>
              <a:srgbClr val="4A7FB5"/>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310896" y="859536"/>
            <a:ext cx="420624" cy="420624"/>
          </a:xfrm>
          <a:prstGeom prst="rect">
            <a:avLst/>
          </a:prstGeom>
        </p:spPr>
      </p:pic>
      <p:sp>
        <p:nvSpPr>
          <p:cNvPr id="9" name="Text 6"/>
          <p:cNvSpPr/>
          <p:nvPr/>
        </p:nvSpPr>
        <p:spPr>
          <a:xfrm>
            <a:off x="859536" y="841248"/>
            <a:ext cx="7955280" cy="457200"/>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عِلْمُ النَّفْسِ الحَديثُ يُؤَكِّدُ: الفَضائِلُ تَتَنَبَّأُ بِالسَّعادَةِ النَّفْسِيَّةِ</a:t>
            </a:r>
            <a:endParaRPr lang="en-US" sz="1400"/>
          </a:p>
        </p:txBody>
      </p:sp>
      <p:sp>
        <p:nvSpPr>
          <p:cNvPr id="10" name="Shape 7"/>
          <p:cNvSpPr/>
          <p:nvPr/>
        </p:nvSpPr>
        <p:spPr>
          <a:xfrm>
            <a:off x="292608" y="1499616"/>
            <a:ext cx="457200" cy="457200"/>
          </a:xfrm>
          <a:prstGeom prst="ellipse">
            <a:avLst/>
          </a:prstGeom>
          <a:solidFill>
            <a:srgbClr val="1A7A74"/>
          </a:solidFill>
          <a:ln w="12700">
            <a:solidFill>
              <a:srgbClr val="1A7A74"/>
            </a:solidFill>
            <a:prstDash val="solid"/>
          </a:ln>
        </p:spPr>
        <p:txBody>
          <a:bodyPr/>
          <a:lstStyle/>
          <a:p>
            <a:endParaRPr lang="en-US"/>
          </a:p>
        </p:txBody>
      </p:sp>
      <p:pic>
        <p:nvPicPr>
          <p:cNvPr id="11" name="Image 1" descr="preencoded.png"/>
          <p:cNvPicPr>
            <a:picLocks noChangeAspect="1"/>
          </p:cNvPicPr>
          <p:nvPr/>
        </p:nvPicPr>
        <p:blipFill>
          <a:blip r:embed="rId4"/>
          <a:stretch>
            <a:fillRect/>
          </a:stretch>
        </p:blipFill>
        <p:spPr>
          <a:xfrm>
            <a:off x="310896" y="1517904"/>
            <a:ext cx="420624" cy="420624"/>
          </a:xfrm>
          <a:prstGeom prst="rect">
            <a:avLst/>
          </a:prstGeom>
        </p:spPr>
      </p:pic>
      <p:sp>
        <p:nvSpPr>
          <p:cNvPr id="12" name="Text 8"/>
          <p:cNvSpPr/>
          <p:nvPr/>
        </p:nvSpPr>
        <p:spPr>
          <a:xfrm>
            <a:off x="859536" y="1499616"/>
            <a:ext cx="7955280" cy="457200"/>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الدِّراساتُ النَّمائِيَّةُ: الفَضائِلُ تَقِي الشَّبابَ عَلى المَدَى البَعيدِ</a:t>
            </a:r>
            <a:endParaRPr lang="en-US" sz="1400"/>
          </a:p>
        </p:txBody>
      </p:sp>
      <p:sp>
        <p:nvSpPr>
          <p:cNvPr id="13" name="Shape 9"/>
          <p:cNvSpPr/>
          <p:nvPr/>
        </p:nvSpPr>
        <p:spPr>
          <a:xfrm>
            <a:off x="292608" y="2157984"/>
            <a:ext cx="457200" cy="457200"/>
          </a:xfrm>
          <a:prstGeom prst="ellipse">
            <a:avLst/>
          </a:prstGeom>
          <a:solidFill>
            <a:srgbClr val="C07A3A"/>
          </a:solidFill>
          <a:ln w="12700">
            <a:solidFill>
              <a:srgbClr val="C07A3A"/>
            </a:solidFill>
            <a:prstDash val="solid"/>
          </a:ln>
        </p:spPr>
        <p:txBody>
          <a:bodyPr/>
          <a:lstStyle/>
          <a:p>
            <a:endParaRPr lang="en-US"/>
          </a:p>
        </p:txBody>
      </p:sp>
      <p:pic>
        <p:nvPicPr>
          <p:cNvPr id="14" name="Image 2" descr="preencoded.png"/>
          <p:cNvPicPr>
            <a:picLocks noChangeAspect="1"/>
          </p:cNvPicPr>
          <p:nvPr/>
        </p:nvPicPr>
        <p:blipFill>
          <a:blip r:embed="rId5"/>
          <a:stretch>
            <a:fillRect/>
          </a:stretch>
        </p:blipFill>
        <p:spPr>
          <a:xfrm>
            <a:off x="310896" y="2176272"/>
            <a:ext cx="420624" cy="420624"/>
          </a:xfrm>
          <a:prstGeom prst="rect">
            <a:avLst/>
          </a:prstGeom>
        </p:spPr>
      </p:pic>
      <p:sp>
        <p:nvSpPr>
          <p:cNvPr id="15" name="Text 10"/>
          <p:cNvSpPr/>
          <p:nvPr/>
        </p:nvSpPr>
        <p:spPr>
          <a:xfrm>
            <a:off x="859536" y="2157984"/>
            <a:ext cx="7955280" cy="457200"/>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مَشْروعُ أُكْسْفورد يُبَيِّنُ كَيْفَ تُنَمَّى الفَضائِلُ</a:t>
            </a:r>
            <a:endParaRPr lang="en-US" sz="1400"/>
          </a:p>
        </p:txBody>
      </p:sp>
      <p:sp>
        <p:nvSpPr>
          <p:cNvPr id="16" name="Shape 11"/>
          <p:cNvSpPr/>
          <p:nvPr/>
        </p:nvSpPr>
        <p:spPr>
          <a:xfrm>
            <a:off x="292608" y="2816352"/>
            <a:ext cx="457200" cy="457200"/>
          </a:xfrm>
          <a:prstGeom prst="ellipse">
            <a:avLst/>
          </a:prstGeom>
          <a:solidFill>
            <a:srgbClr val="7A5C8A"/>
          </a:solidFill>
          <a:ln w="12700">
            <a:solidFill>
              <a:srgbClr val="7A5C8A"/>
            </a:solidFill>
            <a:prstDash val="solid"/>
          </a:ln>
        </p:spPr>
        <p:txBody>
          <a:bodyPr/>
          <a:lstStyle/>
          <a:p>
            <a:endParaRPr lang="en-US"/>
          </a:p>
        </p:txBody>
      </p:sp>
      <p:pic>
        <p:nvPicPr>
          <p:cNvPr id="17" name="Image 3" descr="preencoded.png"/>
          <p:cNvPicPr>
            <a:picLocks noChangeAspect="1"/>
          </p:cNvPicPr>
          <p:nvPr/>
        </p:nvPicPr>
        <p:blipFill>
          <a:blip r:embed="rId6"/>
          <a:stretch>
            <a:fillRect/>
          </a:stretch>
        </p:blipFill>
        <p:spPr>
          <a:xfrm>
            <a:off x="310896" y="2834640"/>
            <a:ext cx="420624" cy="420624"/>
          </a:xfrm>
          <a:prstGeom prst="rect">
            <a:avLst/>
          </a:prstGeom>
        </p:spPr>
      </p:pic>
      <p:sp>
        <p:nvSpPr>
          <p:cNvPr id="18" name="Text 12"/>
          <p:cNvSpPr/>
          <p:nvPr/>
        </p:nvSpPr>
        <p:spPr>
          <a:xfrm>
            <a:off x="859536" y="2816352"/>
            <a:ext cx="7955280" cy="457200"/>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التُّراثُ الإِسْلامِيُّ يُقَدِّمُ أَشْمَلَ مَنْظُومَةٍ لِذٰلِكَ</a:t>
            </a:r>
            <a:endParaRPr lang="en-US" sz="1400"/>
          </a:p>
        </p:txBody>
      </p:sp>
      <p:sp>
        <p:nvSpPr>
          <p:cNvPr id="19" name="Shape 13"/>
          <p:cNvSpPr/>
          <p:nvPr/>
        </p:nvSpPr>
        <p:spPr>
          <a:xfrm>
            <a:off x="292608" y="3547872"/>
            <a:ext cx="8558784" cy="1325880"/>
          </a:xfrm>
          <a:prstGeom prst="rect">
            <a:avLst/>
          </a:prstGeom>
          <a:solidFill>
            <a:srgbClr val="1A7A74"/>
          </a:solidFill>
          <a:ln w="12700">
            <a:solidFill>
              <a:srgbClr val="1A7A74"/>
            </a:solidFill>
            <a:prstDash val="solid"/>
          </a:ln>
        </p:spPr>
        <p:txBody>
          <a:bodyPr/>
          <a:lstStyle/>
          <a:p>
            <a:endParaRPr lang="en-US"/>
          </a:p>
        </p:txBody>
      </p:sp>
      <p:sp>
        <p:nvSpPr>
          <p:cNvPr id="20" name="Text 14"/>
          <p:cNvSpPr/>
          <p:nvPr/>
        </p:nvSpPr>
        <p:spPr>
          <a:xfrm>
            <a:off x="292608" y="3547872"/>
            <a:ext cx="8558784" cy="685800"/>
          </a:xfrm>
          <a:prstGeom prst="rect">
            <a:avLst/>
          </a:prstGeom>
          <a:noFill/>
          <a:ln/>
        </p:spPr>
        <p:txBody>
          <a:bodyPr wrap="square" lIns="0" tIns="0" rIns="0" bIns="0" rtlCol="0" anchor="ctr"/>
          <a:lstStyle/>
          <a:p>
            <a:pPr algn="ctr" rtl="1"/>
            <a:r>
              <a:rPr lang="ar-SA" sz="3200" b="1">
                <a:solidFill>
                  <a:srgbClr val="FFFFFF"/>
                </a:solidFill>
                <a:latin typeface="Calibri" pitchFamily="34" charset="0"/>
                <a:ea typeface="Calibri" pitchFamily="34" charset="-122"/>
                <a:cs typeface="Traditional Arabic" pitchFamily="2" charset="-78"/>
              </a:rPr>
              <a:t>والصلابة</a:t>
            </a:r>
            <a:r>
              <a:rPr lang="en-US" sz="2600" b="1">
                <a:solidFill>
                  <a:srgbClr val="FFFFFF"/>
                </a:solidFill>
                <a:latin typeface="Calibri" pitchFamily="34" charset="0"/>
                <a:ea typeface="Calibri" pitchFamily="34" charset="-122"/>
                <a:cs typeface="Calibri" pitchFamily="34" charset="-120"/>
              </a:rPr>
              <a:t> لا تُبْنَى في الأَزَماتِ</a:t>
            </a:r>
            <a:endParaRPr lang="en-US" sz="2600"/>
          </a:p>
        </p:txBody>
      </p:sp>
      <p:sp>
        <p:nvSpPr>
          <p:cNvPr id="21" name="Text 15"/>
          <p:cNvSpPr/>
          <p:nvPr/>
        </p:nvSpPr>
        <p:spPr>
          <a:xfrm>
            <a:off x="292608" y="4160520"/>
            <a:ext cx="8558784" cy="621792"/>
          </a:xfrm>
          <a:prstGeom prst="rect">
            <a:avLst/>
          </a:prstGeom>
          <a:noFill/>
          <a:ln/>
        </p:spPr>
        <p:txBody>
          <a:bodyPr wrap="square" lIns="0" tIns="0" rIns="0" bIns="0" rtlCol="0" anchor="ctr"/>
          <a:lstStyle/>
          <a:p>
            <a:pPr marL="0" indent="0" algn="ctr" rtl="1">
              <a:buNone/>
            </a:pPr>
            <a:r>
              <a:rPr lang="en-US" sz="2600" b="1">
                <a:solidFill>
                  <a:srgbClr val="FFFFFF"/>
                </a:solidFill>
                <a:latin typeface="Calibri" pitchFamily="34" charset="0"/>
                <a:ea typeface="Calibri" pitchFamily="34" charset="-122"/>
                <a:cs typeface="Calibri" pitchFamily="34" charset="-120"/>
              </a:rPr>
              <a:t>بَلْ تُبْنَى في الطُّفُولَةِ بِالفَضائِلِ</a:t>
            </a:r>
            <a:endParaRPr lang="en-US" sz="2600"/>
          </a:p>
        </p:txBody>
      </p:sp>
      <p:sp>
        <p:nvSpPr>
          <p:cNvPr id="22" name="Text 16"/>
          <p:cNvSpPr/>
          <p:nvPr/>
        </p:nvSpPr>
        <p:spPr>
          <a:xfrm>
            <a:off x="292608" y="4873752"/>
            <a:ext cx="8558784" cy="201168"/>
          </a:xfrm>
          <a:prstGeom prst="rect">
            <a:avLst/>
          </a:prstGeom>
          <a:noFill/>
          <a:ln/>
        </p:spPr>
        <p:txBody>
          <a:bodyPr wrap="square" lIns="0" tIns="0" rIns="0" bIns="0" rtlCol="0" anchor="ctr"/>
          <a:lstStyle/>
          <a:p>
            <a:pPr marL="0" indent="0" algn="ctr" rtl="1">
              <a:buNone/>
            </a:pPr>
            <a:r>
              <a:rPr lang="en-US" sz="1000">
                <a:solidFill>
                  <a:srgbClr val="C8A84B"/>
                </a:solidFill>
                <a:latin typeface="Calibri" pitchFamily="34" charset="0"/>
                <a:ea typeface="Calibri" pitchFamily="34" charset="-122"/>
                <a:cs typeface="Calibri" pitchFamily="34" charset="-120"/>
              </a:rPr>
              <a:t>www.islamiccharacter.com  |  نموذج TIV — مقاييس مُعتمدة للبالغين والأطفال</a:t>
            </a:r>
            <a:endParaRPr lang="en-US"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600" b="1">
                <a:solidFill>
                  <a:srgbClr val="FFFFFF"/>
                </a:solidFill>
                <a:latin typeface="Calibri" pitchFamily="34" charset="0"/>
                <a:ea typeface="Calibri" pitchFamily="34" charset="-122"/>
                <a:cs typeface="Calibri" pitchFamily="34" charset="-120"/>
              </a:rPr>
              <a:t>ماذا يحدث بعد الصدمة؟</a:t>
            </a:r>
            <a:endParaRPr lang="en-US" sz="2600"/>
          </a:p>
        </p:txBody>
      </p:sp>
      <p:sp>
        <p:nvSpPr>
          <p:cNvPr id="4" name="Text 2"/>
          <p:cNvSpPr/>
          <p:nvPr/>
        </p:nvSpPr>
        <p:spPr>
          <a:xfrm>
            <a:off x="274320" y="566928"/>
            <a:ext cx="8595360" cy="301752"/>
          </a:xfrm>
          <a:prstGeom prst="rect">
            <a:avLst/>
          </a:prstGeom>
          <a:noFill/>
          <a:ln/>
        </p:spPr>
        <p:txBody>
          <a:bodyPr wrap="square" lIns="0" tIns="0" rIns="0" bIns="0" rtlCol="0" anchor="ctr"/>
          <a:lstStyle/>
          <a:p>
            <a:pPr marL="0" indent="0" algn="ctr" rtl="1">
              <a:buNone/>
            </a:pPr>
            <a:r>
              <a:rPr lang="en-US" sz="1100" i="1">
                <a:solidFill>
                  <a:srgbClr val="C8A84B"/>
                </a:solidFill>
                <a:latin typeface="Calibri" pitchFamily="34" charset="0"/>
                <a:ea typeface="Calibri" pitchFamily="34" charset="-122"/>
                <a:cs typeface="Calibri" pitchFamily="34" charset="-120"/>
              </a:rPr>
              <a:t>بحوث سِليغمان وعلم النفس الإيجابي</a:t>
            </a:r>
            <a:endParaRPr lang="en-US" sz="1100"/>
          </a:p>
        </p:txBody>
      </p:sp>
      <p:sp>
        <p:nvSpPr>
          <p:cNvPr id="5" name="Shape 3"/>
          <p:cNvSpPr/>
          <p:nvPr/>
        </p:nvSpPr>
        <p:spPr>
          <a:xfrm>
            <a:off x="6217920" y="960120"/>
            <a:ext cx="2743200" cy="3520440"/>
          </a:xfrm>
          <a:prstGeom prst="rect">
            <a:avLst/>
          </a:prstGeom>
          <a:solidFill>
            <a:srgbClr val="122B42"/>
          </a:solidFill>
          <a:ln w="25400">
            <a:solidFill>
              <a:srgbClr val="1A7A74"/>
            </a:solidFill>
            <a:prstDash val="solid"/>
          </a:ln>
          <a:effectLst>
            <a:outerShdw blurRad="101600" dist="38100" dir="8100000" algn="bl" rotWithShape="0">
              <a:srgbClr val="000000">
                <a:alpha val="28000"/>
              </a:srgbClr>
            </a:outerShdw>
          </a:effectLst>
        </p:spPr>
        <p:txBody>
          <a:bodyPr/>
          <a:lstStyle/>
          <a:p>
            <a:endParaRPr lang="en-US"/>
          </a:p>
        </p:txBody>
      </p:sp>
      <p:sp>
        <p:nvSpPr>
          <p:cNvPr id="6" name="Shape 4"/>
          <p:cNvSpPr/>
          <p:nvPr/>
        </p:nvSpPr>
        <p:spPr>
          <a:xfrm>
            <a:off x="6217920" y="960120"/>
            <a:ext cx="2743200" cy="475488"/>
          </a:xfrm>
          <a:prstGeom prst="rect">
            <a:avLst/>
          </a:prstGeom>
          <a:solidFill>
            <a:srgbClr val="1A7A74"/>
          </a:solidFill>
          <a:ln w="12700">
            <a:solidFill>
              <a:srgbClr val="1A7A74"/>
            </a:solidFill>
            <a:prstDash val="solid"/>
          </a:ln>
        </p:spPr>
        <p:txBody>
          <a:bodyPr/>
          <a:lstStyle/>
          <a:p>
            <a:endParaRPr lang="en-US"/>
          </a:p>
        </p:txBody>
      </p:sp>
      <p:sp>
        <p:nvSpPr>
          <p:cNvPr id="7" name="Text 5"/>
          <p:cNvSpPr/>
          <p:nvPr/>
        </p:nvSpPr>
        <p:spPr>
          <a:xfrm>
            <a:off x="6217920" y="960120"/>
            <a:ext cx="2743200" cy="475488"/>
          </a:xfrm>
          <a:prstGeom prst="rect">
            <a:avLst/>
          </a:prstGeom>
          <a:noFill/>
          <a:ln/>
        </p:spPr>
        <p:txBody>
          <a:bodyPr wrap="square" lIns="0" tIns="0" rIns="0" bIns="0" rtlCol="0" anchor="ctr"/>
          <a:lstStyle/>
          <a:p>
            <a:pPr marL="0" indent="0" algn="ctr" rtl="1">
              <a:buNone/>
            </a:pPr>
            <a:r>
              <a:rPr lang="en-US" sz="1200" b="1">
                <a:solidFill>
                  <a:srgbClr val="FFFFFF"/>
                </a:solidFill>
                <a:latin typeface="Calibri" pitchFamily="34" charset="0"/>
                <a:ea typeface="Calibri" pitchFamily="34" charset="-122"/>
                <a:cs typeface="Calibri" pitchFamily="34" charset="-120"/>
              </a:rPr>
              <a:t>الفئة الأولى</a:t>
            </a:r>
            <a:endParaRPr lang="en-US" sz="1200"/>
          </a:p>
        </p:txBody>
      </p:sp>
      <p:sp>
        <p:nvSpPr>
          <p:cNvPr id="8" name="Text 6"/>
          <p:cNvSpPr/>
          <p:nvPr/>
        </p:nvSpPr>
        <p:spPr>
          <a:xfrm>
            <a:off x="6309360" y="1508760"/>
            <a:ext cx="2560320" cy="566928"/>
          </a:xfrm>
          <a:prstGeom prst="rect">
            <a:avLst/>
          </a:prstGeom>
          <a:noFill/>
          <a:ln/>
        </p:spPr>
        <p:txBody>
          <a:bodyPr wrap="square" lIns="0" tIns="0" rIns="0" bIns="0" rtlCol="0" anchor="ctr"/>
          <a:lstStyle/>
          <a:p>
            <a:pPr marL="0" indent="0" algn="ctr" rtl="1">
              <a:buNone/>
            </a:pPr>
            <a:r>
              <a:rPr lang="en-US" sz="1700" b="1">
                <a:solidFill>
                  <a:srgbClr val="E5C97A"/>
                </a:solidFill>
                <a:latin typeface="Calibri" pitchFamily="34" charset="0"/>
                <a:ea typeface="Calibri" pitchFamily="34" charset="-122"/>
                <a:cs typeface="Calibri" pitchFamily="34" charset="-120"/>
              </a:rPr>
              <a:t>التعافي</a:t>
            </a:r>
            <a:endParaRPr lang="en-US" sz="1700"/>
          </a:p>
        </p:txBody>
      </p:sp>
      <p:sp>
        <p:nvSpPr>
          <p:cNvPr id="9" name="Text 7"/>
          <p:cNvSpPr/>
          <p:nvPr/>
        </p:nvSpPr>
        <p:spPr>
          <a:xfrm>
            <a:off x="6309360" y="2176272"/>
            <a:ext cx="2560320" cy="1417320"/>
          </a:xfrm>
          <a:prstGeom prst="rect">
            <a:avLst/>
          </a:prstGeom>
          <a:noFill/>
          <a:ln/>
        </p:spPr>
        <p:txBody>
          <a:bodyPr wrap="square" lIns="0" tIns="0" rIns="0" bIns="0" rtlCol="0" anchor="t"/>
          <a:lstStyle/>
          <a:p>
            <a:pPr marL="0" indent="0" algn="ctr" rtl="1">
              <a:buNone/>
            </a:pPr>
            <a:r>
              <a:rPr lang="en-US" sz="1300" err="1">
                <a:solidFill>
                  <a:srgbClr val="EDE8E0"/>
                </a:solidFill>
                <a:latin typeface="Calibri" pitchFamily="34" charset="0"/>
                <a:ea typeface="Calibri" pitchFamily="34" charset="-122"/>
                <a:cs typeface="Calibri" pitchFamily="34" charset="-120"/>
              </a:rPr>
              <a:t>صعوبات</a:t>
            </a:r>
            <a:r>
              <a:rPr lang="en-US" sz="1300">
                <a:solidFill>
                  <a:srgbClr val="EDE8E0"/>
                </a:solidFill>
                <a:latin typeface="Calibri" pitchFamily="34" charset="0"/>
                <a:ea typeface="Calibri" pitchFamily="34" charset="-122"/>
                <a:cs typeface="Calibri" pitchFamily="34" charset="-120"/>
              </a:rPr>
              <a:t> </a:t>
            </a:r>
            <a:r>
              <a:rPr lang="en-US" sz="1300" err="1">
                <a:solidFill>
                  <a:srgbClr val="EDE8E0"/>
                </a:solidFill>
                <a:latin typeface="Calibri" pitchFamily="34" charset="0"/>
                <a:ea typeface="Calibri" pitchFamily="34" charset="-122"/>
                <a:cs typeface="Calibri" pitchFamily="34" charset="-120"/>
              </a:rPr>
              <a:t>لأسابيع</a:t>
            </a:r>
            <a:r>
              <a:rPr lang="en-US" sz="1300">
                <a:solidFill>
                  <a:srgbClr val="EDE8E0"/>
                </a:solidFill>
                <a:latin typeface="Calibri" pitchFamily="34" charset="0"/>
                <a:ea typeface="Calibri" pitchFamily="34" charset="-122"/>
                <a:cs typeface="Calibri" pitchFamily="34" charset="-120"/>
              </a:rPr>
              <a:t> أو أشهر</a:t>
            </a:r>
            <a:endParaRPr lang="en-US" sz="1300"/>
          </a:p>
          <a:p>
            <a:pPr algn="ctr" rtl="1"/>
            <a:r>
              <a:rPr lang="en-US" sz="1300">
                <a:solidFill>
                  <a:srgbClr val="EDE8E0"/>
                </a:solidFill>
                <a:latin typeface="Calibri" pitchFamily="34" charset="0"/>
                <a:ea typeface="Calibri" pitchFamily="34" charset="-122"/>
                <a:cs typeface="Calibri" pitchFamily="34" charset="-120"/>
              </a:rPr>
              <a:t>ثم العودة </a:t>
            </a:r>
            <a:r>
              <a:rPr lang="en-US" sz="1300" err="1">
                <a:solidFill>
                  <a:srgbClr val="EDE8E0"/>
                </a:solidFill>
                <a:latin typeface="Calibri" pitchFamily="34" charset="0"/>
                <a:ea typeface="Calibri" pitchFamily="34" charset="-122"/>
                <a:cs typeface="Calibri" pitchFamily="34" charset="-120"/>
              </a:rPr>
              <a:t>إلى</a:t>
            </a:r>
            <a:r>
              <a:rPr lang="en-US" sz="1300">
                <a:solidFill>
                  <a:srgbClr val="EDE8E0"/>
                </a:solidFill>
                <a:latin typeface="Calibri" pitchFamily="34" charset="0"/>
                <a:ea typeface="Calibri" pitchFamily="34" charset="-122"/>
                <a:cs typeface="Calibri" pitchFamily="34" charset="-120"/>
              </a:rPr>
              <a:t> </a:t>
            </a:r>
            <a:r>
              <a:rPr lang="ar-SA" sz="1300">
                <a:solidFill>
                  <a:srgbClr val="EDE8E0"/>
                </a:solidFill>
                <a:latin typeface="Calibri" pitchFamily="34" charset="0"/>
                <a:ea typeface="Calibri" pitchFamily="34" charset="-122"/>
                <a:cs typeface="Calibri" pitchFamily="34" charset="-120"/>
              </a:rPr>
              <a:t>الصحة</a:t>
            </a:r>
            <a:endParaRPr lang="en-US" sz="1300"/>
          </a:p>
        </p:txBody>
      </p:sp>
      <p:sp>
        <p:nvSpPr>
          <p:cNvPr id="10" name="Shape 8"/>
          <p:cNvSpPr/>
          <p:nvPr/>
        </p:nvSpPr>
        <p:spPr>
          <a:xfrm>
            <a:off x="3246120" y="960120"/>
            <a:ext cx="2743200" cy="3520440"/>
          </a:xfrm>
          <a:prstGeom prst="rect">
            <a:avLst/>
          </a:prstGeom>
          <a:solidFill>
            <a:srgbClr val="122B42"/>
          </a:solidFill>
          <a:ln w="25400">
            <a:solidFill>
              <a:srgbClr val="8B2828"/>
            </a:solidFill>
            <a:prstDash val="solid"/>
          </a:ln>
          <a:effectLst>
            <a:outerShdw blurRad="101600" dist="38100" dir="8100000" algn="bl" rotWithShape="0">
              <a:srgbClr val="000000">
                <a:alpha val="28000"/>
              </a:srgbClr>
            </a:outerShdw>
          </a:effectLst>
        </p:spPr>
        <p:txBody>
          <a:bodyPr/>
          <a:lstStyle/>
          <a:p>
            <a:endParaRPr lang="en-US"/>
          </a:p>
        </p:txBody>
      </p:sp>
      <p:sp>
        <p:nvSpPr>
          <p:cNvPr id="11" name="Shape 9"/>
          <p:cNvSpPr/>
          <p:nvPr/>
        </p:nvSpPr>
        <p:spPr>
          <a:xfrm>
            <a:off x="3246120" y="960120"/>
            <a:ext cx="2743200" cy="475488"/>
          </a:xfrm>
          <a:prstGeom prst="rect">
            <a:avLst/>
          </a:prstGeom>
          <a:solidFill>
            <a:srgbClr val="8B2828"/>
          </a:solidFill>
          <a:ln w="12700">
            <a:solidFill>
              <a:srgbClr val="8B2828"/>
            </a:solidFill>
            <a:prstDash val="solid"/>
          </a:ln>
        </p:spPr>
        <p:txBody>
          <a:bodyPr/>
          <a:lstStyle/>
          <a:p>
            <a:endParaRPr lang="en-US"/>
          </a:p>
        </p:txBody>
      </p:sp>
      <p:sp>
        <p:nvSpPr>
          <p:cNvPr id="12" name="Text 10"/>
          <p:cNvSpPr/>
          <p:nvPr/>
        </p:nvSpPr>
        <p:spPr>
          <a:xfrm>
            <a:off x="3246120" y="960120"/>
            <a:ext cx="2743200" cy="475488"/>
          </a:xfrm>
          <a:prstGeom prst="rect">
            <a:avLst/>
          </a:prstGeom>
          <a:noFill/>
          <a:ln/>
        </p:spPr>
        <p:txBody>
          <a:bodyPr wrap="square" lIns="0" tIns="0" rIns="0" bIns="0" rtlCol="0" anchor="ctr"/>
          <a:lstStyle/>
          <a:p>
            <a:pPr marL="0" indent="0" algn="ctr" rtl="1">
              <a:buNone/>
            </a:pPr>
            <a:r>
              <a:rPr lang="en-US" sz="1200" b="1">
                <a:solidFill>
                  <a:srgbClr val="FFFFFF"/>
                </a:solidFill>
                <a:latin typeface="Calibri" pitchFamily="34" charset="0"/>
                <a:ea typeface="Calibri" pitchFamily="34" charset="-122"/>
                <a:cs typeface="Calibri" pitchFamily="34" charset="-120"/>
              </a:rPr>
              <a:t>الفئة الثانية</a:t>
            </a:r>
            <a:endParaRPr lang="en-US" sz="1200"/>
          </a:p>
        </p:txBody>
      </p:sp>
      <p:sp>
        <p:nvSpPr>
          <p:cNvPr id="13" name="Text 11"/>
          <p:cNvSpPr/>
          <p:nvPr/>
        </p:nvSpPr>
        <p:spPr>
          <a:xfrm>
            <a:off x="3337560" y="1508760"/>
            <a:ext cx="2560320" cy="566928"/>
          </a:xfrm>
          <a:prstGeom prst="rect">
            <a:avLst/>
          </a:prstGeom>
          <a:noFill/>
          <a:ln/>
        </p:spPr>
        <p:txBody>
          <a:bodyPr wrap="square" lIns="0" tIns="0" rIns="0" bIns="0" rtlCol="0" anchor="ctr"/>
          <a:lstStyle/>
          <a:p>
            <a:pPr marL="0" indent="0" algn="ctr" rtl="1">
              <a:buNone/>
            </a:pPr>
            <a:r>
              <a:rPr lang="en-US" sz="1700" b="1">
                <a:solidFill>
                  <a:srgbClr val="E5C97A"/>
                </a:solidFill>
                <a:latin typeface="Calibri" pitchFamily="34" charset="0"/>
                <a:ea typeface="Calibri" pitchFamily="34" charset="-122"/>
                <a:cs typeface="Calibri" pitchFamily="34" charset="-120"/>
              </a:rPr>
              <a:t>اضطراب ما بعد الصدمة</a:t>
            </a:r>
            <a:endParaRPr lang="en-US" sz="1700"/>
          </a:p>
        </p:txBody>
      </p:sp>
      <p:sp>
        <p:nvSpPr>
          <p:cNvPr id="14" name="Text 12"/>
          <p:cNvSpPr/>
          <p:nvPr/>
        </p:nvSpPr>
        <p:spPr>
          <a:xfrm>
            <a:off x="3337560" y="2176272"/>
            <a:ext cx="2560320" cy="1417320"/>
          </a:xfrm>
          <a:prstGeom prst="rect">
            <a:avLst/>
          </a:prstGeom>
          <a:noFill/>
          <a:ln/>
        </p:spPr>
        <p:txBody>
          <a:bodyPr wrap="square" lIns="0" tIns="0" rIns="0" bIns="0" rtlCol="0" anchor="t"/>
          <a:lstStyle/>
          <a:p>
            <a:pPr marL="0" indent="0" algn="ctr" rtl="1">
              <a:buNone/>
            </a:pPr>
            <a:r>
              <a:rPr lang="en-US" sz="1300">
                <a:solidFill>
                  <a:srgbClr val="EDE8E0"/>
                </a:solidFill>
                <a:latin typeface="Calibri" pitchFamily="34" charset="0"/>
                <a:ea typeface="Calibri" pitchFamily="34" charset="-122"/>
                <a:cs typeface="Calibri" pitchFamily="34" charset="-120"/>
              </a:rPr>
              <a:t>معاناة مستمرة تبلغ</a:t>
            </a:r>
            <a:endParaRPr lang="en-US" sz="1300"/>
          </a:p>
          <a:p>
            <a:pPr marL="0" indent="0" algn="ctr" rtl="1">
              <a:buNone/>
            </a:pPr>
            <a:r>
              <a:rPr lang="en-US" sz="1300">
                <a:solidFill>
                  <a:srgbClr val="EDE8E0"/>
                </a:solidFill>
                <a:latin typeface="Calibri" pitchFamily="34" charset="0"/>
                <a:ea typeface="Calibri" pitchFamily="34" charset="-122"/>
                <a:cs typeface="Calibri" pitchFamily="34" charset="-120"/>
              </a:rPr>
              <a:t>مرحلة الاضطراب النفسي</a:t>
            </a:r>
            <a:endParaRPr lang="en-US" sz="1300"/>
          </a:p>
        </p:txBody>
      </p:sp>
      <p:sp>
        <p:nvSpPr>
          <p:cNvPr id="15" name="Shape 13"/>
          <p:cNvSpPr/>
          <p:nvPr/>
        </p:nvSpPr>
        <p:spPr>
          <a:xfrm>
            <a:off x="274320" y="960120"/>
            <a:ext cx="2743200" cy="3520440"/>
          </a:xfrm>
          <a:prstGeom prst="rect">
            <a:avLst/>
          </a:prstGeom>
          <a:solidFill>
            <a:srgbClr val="122B42"/>
          </a:solidFill>
          <a:ln w="25400">
            <a:solidFill>
              <a:srgbClr val="267A5E"/>
            </a:solidFill>
            <a:prstDash val="solid"/>
          </a:ln>
          <a:effectLst>
            <a:outerShdw blurRad="101600" dist="38100" dir="8100000" algn="bl" rotWithShape="0">
              <a:srgbClr val="000000">
                <a:alpha val="28000"/>
              </a:srgbClr>
            </a:outerShdw>
          </a:effectLst>
        </p:spPr>
        <p:txBody>
          <a:bodyPr/>
          <a:lstStyle/>
          <a:p>
            <a:endParaRPr lang="en-US"/>
          </a:p>
        </p:txBody>
      </p:sp>
      <p:sp>
        <p:nvSpPr>
          <p:cNvPr id="16" name="Shape 14"/>
          <p:cNvSpPr/>
          <p:nvPr/>
        </p:nvSpPr>
        <p:spPr>
          <a:xfrm>
            <a:off x="274320" y="960120"/>
            <a:ext cx="2743200" cy="475488"/>
          </a:xfrm>
          <a:prstGeom prst="rect">
            <a:avLst/>
          </a:prstGeom>
          <a:solidFill>
            <a:srgbClr val="267A5E"/>
          </a:solidFill>
          <a:ln w="12700">
            <a:solidFill>
              <a:srgbClr val="267A5E"/>
            </a:solidFill>
            <a:prstDash val="solid"/>
          </a:ln>
        </p:spPr>
        <p:txBody>
          <a:bodyPr/>
          <a:lstStyle/>
          <a:p>
            <a:endParaRPr lang="en-US"/>
          </a:p>
        </p:txBody>
      </p:sp>
      <p:sp>
        <p:nvSpPr>
          <p:cNvPr id="17" name="Text 15"/>
          <p:cNvSpPr/>
          <p:nvPr/>
        </p:nvSpPr>
        <p:spPr>
          <a:xfrm>
            <a:off x="274320" y="960120"/>
            <a:ext cx="2743200" cy="475488"/>
          </a:xfrm>
          <a:prstGeom prst="rect">
            <a:avLst/>
          </a:prstGeom>
          <a:noFill/>
          <a:ln/>
        </p:spPr>
        <p:txBody>
          <a:bodyPr wrap="square" lIns="0" tIns="0" rIns="0" bIns="0" rtlCol="0" anchor="ctr"/>
          <a:lstStyle/>
          <a:p>
            <a:pPr marL="0" indent="0" algn="ctr" rtl="1">
              <a:buNone/>
            </a:pPr>
            <a:r>
              <a:rPr lang="en-US" sz="1200" b="1">
                <a:solidFill>
                  <a:srgbClr val="FFFFFF"/>
                </a:solidFill>
                <a:latin typeface="Calibri" pitchFamily="34" charset="0"/>
                <a:ea typeface="Calibri" pitchFamily="34" charset="-122"/>
                <a:cs typeface="Calibri" pitchFamily="34" charset="-120"/>
              </a:rPr>
              <a:t>الفئة الثالثة</a:t>
            </a:r>
            <a:endParaRPr lang="en-US" sz="1200"/>
          </a:p>
        </p:txBody>
      </p:sp>
      <p:sp>
        <p:nvSpPr>
          <p:cNvPr id="18" name="Text 16"/>
          <p:cNvSpPr/>
          <p:nvPr/>
        </p:nvSpPr>
        <p:spPr>
          <a:xfrm>
            <a:off x="365760" y="1508760"/>
            <a:ext cx="2560320" cy="566928"/>
          </a:xfrm>
          <a:prstGeom prst="rect">
            <a:avLst/>
          </a:prstGeom>
          <a:noFill/>
          <a:ln/>
        </p:spPr>
        <p:txBody>
          <a:bodyPr wrap="square" lIns="0" tIns="0" rIns="0" bIns="0" rtlCol="0" anchor="ctr"/>
          <a:lstStyle/>
          <a:p>
            <a:pPr marL="0" indent="0" algn="ctr" rtl="1">
              <a:buNone/>
            </a:pPr>
            <a:r>
              <a:rPr lang="en-US" sz="1700" b="1">
                <a:solidFill>
                  <a:srgbClr val="E5C97A"/>
                </a:solidFill>
                <a:latin typeface="Calibri" pitchFamily="34" charset="0"/>
                <a:ea typeface="Calibri" pitchFamily="34" charset="-122"/>
                <a:cs typeface="Calibri" pitchFamily="34" charset="-120"/>
              </a:rPr>
              <a:t>النمو ما بعد الصدمة</a:t>
            </a:r>
            <a:endParaRPr lang="en-US" sz="1700"/>
          </a:p>
        </p:txBody>
      </p:sp>
      <p:sp>
        <p:nvSpPr>
          <p:cNvPr id="19" name="Text 17"/>
          <p:cNvSpPr/>
          <p:nvPr/>
        </p:nvSpPr>
        <p:spPr>
          <a:xfrm>
            <a:off x="365760" y="2176272"/>
            <a:ext cx="2560320" cy="1417320"/>
          </a:xfrm>
          <a:prstGeom prst="rect">
            <a:avLst/>
          </a:prstGeom>
          <a:noFill/>
          <a:ln/>
        </p:spPr>
        <p:txBody>
          <a:bodyPr wrap="square" lIns="0" tIns="0" rIns="0" bIns="0" rtlCol="0" anchor="t"/>
          <a:lstStyle/>
          <a:p>
            <a:pPr marL="0" indent="0" algn="ctr" rtl="1">
              <a:buNone/>
            </a:pPr>
            <a:r>
              <a:rPr lang="en-US" sz="1300">
                <a:solidFill>
                  <a:srgbClr val="EDE8E0"/>
                </a:solidFill>
                <a:latin typeface="Calibri" pitchFamily="34" charset="0"/>
                <a:ea typeface="Calibri" pitchFamily="34" charset="-122"/>
                <a:cs typeface="Calibri" pitchFamily="34" charset="-120"/>
              </a:rPr>
              <a:t>تعافٍ ثم نموٌّ وازدياد</a:t>
            </a:r>
            <a:endParaRPr lang="en-US" sz="1300"/>
          </a:p>
          <a:p>
            <a:pPr algn="ctr" rtl="1"/>
            <a:r>
              <a:rPr lang="en-US" sz="1300" err="1">
                <a:solidFill>
                  <a:srgbClr val="EDE8E0"/>
                </a:solidFill>
                <a:latin typeface="Calibri" pitchFamily="34" charset="0"/>
                <a:ea typeface="Calibri" pitchFamily="34" charset="-122"/>
                <a:cs typeface="Calibri" pitchFamily="34" charset="-120"/>
              </a:rPr>
              <a:t>في</a:t>
            </a:r>
            <a:r>
              <a:rPr lang="en-US" sz="1300">
                <a:solidFill>
                  <a:srgbClr val="EDE8E0"/>
                </a:solidFill>
                <a:latin typeface="Calibri" pitchFamily="34" charset="0"/>
                <a:ea typeface="Calibri" pitchFamily="34" charset="-122"/>
                <a:cs typeface="Calibri" pitchFamily="34" charset="-120"/>
              </a:rPr>
              <a:t> </a:t>
            </a:r>
            <a:r>
              <a:rPr lang="ar-SA" sz="1400">
                <a:solidFill>
                  <a:srgbClr val="FFFFFF"/>
                </a:solidFill>
                <a:latin typeface="Calibri" pitchFamily="34" charset="0"/>
                <a:ea typeface="Calibri" pitchFamily="34" charset="-122"/>
                <a:cs typeface="Traditional Arabic" pitchFamily="2" charset="-78"/>
              </a:rPr>
              <a:t>والصلابة</a:t>
            </a:r>
            <a:r>
              <a:rPr lang="en-US" sz="1300">
                <a:solidFill>
                  <a:srgbClr val="EDE8E0"/>
                </a:solidFill>
                <a:latin typeface="Calibri" pitchFamily="34" charset="0"/>
                <a:ea typeface="Calibri" pitchFamily="34" charset="-122"/>
                <a:cs typeface="Calibri" pitchFamily="34" charset="-120"/>
              </a:rPr>
              <a:t> النفسية</a:t>
            </a:r>
            <a:endParaRPr lang="en-US" sz="1300"/>
          </a:p>
        </p:txBody>
      </p:sp>
      <p:sp>
        <p:nvSpPr>
          <p:cNvPr id="20" name="Shape 18"/>
          <p:cNvSpPr/>
          <p:nvPr/>
        </p:nvSpPr>
        <p:spPr>
          <a:xfrm>
            <a:off x="256032" y="4663440"/>
            <a:ext cx="8631936" cy="384048"/>
          </a:xfrm>
          <a:prstGeom prst="rect">
            <a:avLst/>
          </a:prstGeom>
          <a:solidFill>
            <a:srgbClr val="1A7A74"/>
          </a:solidFill>
          <a:ln w="12700">
            <a:solidFill>
              <a:srgbClr val="1A7A74"/>
            </a:solidFill>
            <a:prstDash val="solid"/>
          </a:ln>
        </p:spPr>
        <p:txBody>
          <a:bodyPr/>
          <a:lstStyle/>
          <a:p>
            <a:endParaRPr lang="en-US"/>
          </a:p>
        </p:txBody>
      </p:sp>
      <p:sp>
        <p:nvSpPr>
          <p:cNvPr id="21" name="Text 19"/>
          <p:cNvSpPr/>
          <p:nvPr/>
        </p:nvSpPr>
        <p:spPr>
          <a:xfrm>
            <a:off x="256032" y="4663440"/>
            <a:ext cx="8631936" cy="384048"/>
          </a:xfrm>
          <a:prstGeom prst="rect">
            <a:avLst/>
          </a:prstGeom>
          <a:noFill/>
          <a:ln/>
        </p:spPr>
        <p:txBody>
          <a:bodyPr wrap="square" lIns="0" tIns="0" rIns="0" bIns="0" rtlCol="0" anchor="ctr"/>
          <a:lstStyle/>
          <a:p>
            <a:pPr marL="0" indent="0" algn="ctr" rtl="1">
              <a:buNone/>
            </a:pPr>
            <a:r>
              <a:rPr lang="en-US" sz="1200" b="1" err="1">
                <a:solidFill>
                  <a:srgbClr val="FFFFFF"/>
                </a:solidFill>
                <a:latin typeface="Calibri" pitchFamily="34" charset="0"/>
                <a:ea typeface="Calibri" pitchFamily="34" charset="-122"/>
                <a:cs typeface="Calibri" pitchFamily="34" charset="-120"/>
              </a:rPr>
              <a:t>التدريب</a:t>
            </a:r>
            <a:r>
              <a:rPr lang="en-US" sz="1200" b="1">
                <a:solidFill>
                  <a:srgbClr val="FFFFFF"/>
                </a:solidFill>
                <a:latin typeface="Calibri" pitchFamily="34" charset="0"/>
                <a:ea typeface="Calibri" pitchFamily="34" charset="-122"/>
                <a:cs typeface="Calibri" pitchFamily="34" charset="-120"/>
              </a:rPr>
              <a:t> المسبق على الفضائل وحسن الخُلق من أقوى عوامل </a:t>
            </a:r>
            <a:r>
              <a:rPr lang="en-US" sz="1200" b="1" err="1">
                <a:solidFill>
                  <a:srgbClr val="FFFFFF"/>
                </a:solidFill>
                <a:latin typeface="Calibri" pitchFamily="34" charset="0"/>
                <a:ea typeface="Calibri" pitchFamily="34" charset="-122"/>
                <a:cs typeface="Calibri" pitchFamily="34" charset="-120"/>
              </a:rPr>
              <a:t>المرونة</a:t>
            </a:r>
            <a:r>
              <a:rPr lang="en-US" sz="1200" b="1">
                <a:solidFill>
                  <a:srgbClr val="FFFFFF"/>
                </a:solidFill>
                <a:latin typeface="Calibri" pitchFamily="34" charset="0"/>
                <a:ea typeface="Calibri" pitchFamily="34" charset="-122"/>
                <a:cs typeface="Calibri" pitchFamily="34" charset="-120"/>
              </a:rPr>
              <a:t> </a:t>
            </a:r>
            <a:r>
              <a:rPr lang="en-US" sz="1200" b="1" err="1">
                <a:solidFill>
                  <a:srgbClr val="FFFFFF"/>
                </a:solidFill>
                <a:latin typeface="Calibri" pitchFamily="34" charset="0"/>
                <a:ea typeface="Calibri" pitchFamily="34" charset="-122"/>
                <a:cs typeface="Calibri" pitchFamily="34" charset="-120"/>
              </a:rPr>
              <a:t>النفسية</a:t>
            </a:r>
            <a:endParaRPr lang="en-US" sz="1200" b="1">
              <a:solidFill>
                <a:srgbClr val="FFFFFF"/>
              </a:solidFill>
              <a:latin typeface="Calibri" pitchFamily="34" charset="0"/>
              <a:ea typeface="Calibri" pitchFamily="34" charset="-122"/>
              <a:cs typeface="Calibri" pitchFamily="34" charset="-120"/>
            </a:endParaRPr>
          </a:p>
          <a:p>
            <a:pPr algn="ctr" rtl="1"/>
            <a:r>
              <a:rPr lang="ar-SA" sz="1400">
                <a:solidFill>
                  <a:schemeClr val="bg1"/>
                </a:solidFill>
              </a:rPr>
              <a:t>وَمِنْ أَقْوَى العَوامِلِ الوِقائِيَّةِ مِنْ آثارِ الصَّدْمَةِ وُجودُ الفَضائِلِ وَتَجَذُّرُها في النَّفْسِ</a:t>
            </a:r>
            <a:endParaRPr lang="en-US" sz="140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4596618" cy="5143500"/>
          </a:xfrm>
          <a:prstGeom prst="rect">
            <a:avLst/>
          </a:prstGeom>
          <a:solidFill>
            <a:srgbClr val="143250"/>
          </a:solidFill>
          <a:ln w="12700">
            <a:solidFill>
              <a:srgbClr val="143250"/>
            </a:solidFill>
            <a:prstDash val="solid"/>
          </a:ln>
        </p:spPr>
        <p:txBody>
          <a:bodyPr/>
          <a:lstStyle/>
          <a:p>
            <a:endParaRPr lang="en-US"/>
          </a:p>
        </p:txBody>
      </p:sp>
      <p:sp>
        <p:nvSpPr>
          <p:cNvPr id="4" name="Shape 2"/>
          <p:cNvSpPr/>
          <p:nvPr/>
        </p:nvSpPr>
        <p:spPr>
          <a:xfrm>
            <a:off x="4870938" y="379477"/>
            <a:ext cx="3931920" cy="438912"/>
          </a:xfrm>
          <a:prstGeom prst="rect">
            <a:avLst/>
          </a:prstGeom>
          <a:solidFill>
            <a:srgbClr val="C8A84B"/>
          </a:solidFill>
          <a:ln w="12700">
            <a:solidFill>
              <a:srgbClr val="C8A84B"/>
            </a:solidFill>
            <a:prstDash val="solid"/>
          </a:ln>
        </p:spPr>
        <p:txBody>
          <a:bodyPr/>
          <a:lstStyle/>
          <a:p>
            <a:endParaRPr lang="en-US"/>
          </a:p>
        </p:txBody>
      </p:sp>
      <p:sp>
        <p:nvSpPr>
          <p:cNvPr id="5" name="Text 3"/>
          <p:cNvSpPr/>
          <p:nvPr/>
        </p:nvSpPr>
        <p:spPr>
          <a:xfrm>
            <a:off x="4870938" y="379477"/>
            <a:ext cx="3931920" cy="438912"/>
          </a:xfrm>
          <a:prstGeom prst="rect">
            <a:avLst/>
          </a:prstGeom>
          <a:noFill/>
          <a:ln/>
        </p:spPr>
        <p:txBody>
          <a:bodyPr wrap="square" lIns="0" tIns="0" rIns="0" bIns="0" rtlCol="0" anchor="ctr"/>
          <a:lstStyle/>
          <a:p>
            <a:pPr marL="0" indent="0" algn="ctr" rtl="1">
              <a:buNone/>
            </a:pPr>
            <a:r>
              <a:rPr lang="en-US" sz="1300" b="1">
                <a:solidFill>
                  <a:srgbClr val="0C1F35"/>
                </a:solidFill>
                <a:latin typeface="Calibri" pitchFamily="34" charset="0"/>
                <a:ea typeface="Calibri" pitchFamily="34" charset="-122"/>
                <a:cs typeface="Calibri" pitchFamily="34" charset="-120"/>
              </a:rPr>
              <a:t>القِسْمُ الأَوَّلُ</a:t>
            </a:r>
            <a:endParaRPr lang="en-US" sz="1300"/>
          </a:p>
        </p:txBody>
      </p:sp>
      <p:sp>
        <p:nvSpPr>
          <p:cNvPr id="6" name="Text 4"/>
          <p:cNvSpPr/>
          <p:nvPr/>
        </p:nvSpPr>
        <p:spPr>
          <a:xfrm>
            <a:off x="4688058" y="973837"/>
            <a:ext cx="4297680" cy="777240"/>
          </a:xfrm>
          <a:prstGeom prst="rect">
            <a:avLst/>
          </a:prstGeom>
          <a:noFill/>
          <a:ln/>
        </p:spPr>
        <p:txBody>
          <a:bodyPr wrap="square" lIns="0" tIns="0" rIns="0" bIns="0" rtlCol="0" anchor="ctr"/>
          <a:lstStyle/>
          <a:p>
            <a:pPr marL="0" indent="0" algn="ctr" rtl="1">
              <a:buNone/>
            </a:pPr>
            <a:r>
              <a:rPr lang="en-US" sz="2800" b="1">
                <a:solidFill>
                  <a:srgbClr val="FFFFFF"/>
                </a:solidFill>
                <a:latin typeface="Calibri" pitchFamily="34" charset="0"/>
                <a:ea typeface="Calibri" pitchFamily="34" charset="-122"/>
                <a:cs typeface="Calibri" pitchFamily="34" charset="-120"/>
              </a:rPr>
              <a:t>الفَضائِلُ وَالسَّعادَةُ النَّفْسِيَّةُ</a:t>
            </a:r>
            <a:endParaRPr lang="en-US" sz="2800"/>
          </a:p>
        </p:txBody>
      </p:sp>
      <p:sp>
        <p:nvSpPr>
          <p:cNvPr id="7" name="Text 5"/>
          <p:cNvSpPr/>
          <p:nvPr/>
        </p:nvSpPr>
        <p:spPr>
          <a:xfrm>
            <a:off x="4688058" y="1796797"/>
            <a:ext cx="4297680" cy="502920"/>
          </a:xfrm>
          <a:prstGeom prst="rect">
            <a:avLst/>
          </a:prstGeom>
          <a:noFill/>
          <a:ln/>
        </p:spPr>
        <p:txBody>
          <a:bodyPr wrap="square" lIns="0" tIns="0" rIns="0" bIns="0" rtlCol="0" anchor="ctr"/>
          <a:lstStyle/>
          <a:p>
            <a:pPr marL="0" indent="0" algn="ctr" rtl="1">
              <a:buNone/>
            </a:pPr>
            <a:r>
              <a:rPr lang="en-US" sz="1600" i="1">
                <a:solidFill>
                  <a:srgbClr val="E5C97A"/>
                </a:solidFill>
                <a:latin typeface="Calibri" pitchFamily="34" charset="0"/>
                <a:ea typeface="Calibri" pitchFamily="34" charset="-122"/>
                <a:cs typeface="Calibri" pitchFamily="34" charset="-120"/>
              </a:rPr>
              <a:t>مع التركيز على الأطفال والناشئة</a:t>
            </a:r>
            <a:endParaRPr lang="en-US" sz="1600"/>
          </a:p>
        </p:txBody>
      </p:sp>
      <p:pic>
        <p:nvPicPr>
          <p:cNvPr id="8" name="Image 0" descr="preencoded.png"/>
          <p:cNvPicPr>
            <a:picLocks noChangeAspect="1"/>
          </p:cNvPicPr>
          <p:nvPr/>
        </p:nvPicPr>
        <p:blipFill>
          <a:blip r:embed="rId3"/>
          <a:stretch>
            <a:fillRect/>
          </a:stretch>
        </p:blipFill>
        <p:spPr>
          <a:xfrm>
            <a:off x="5328138" y="2619757"/>
            <a:ext cx="1005840" cy="1005840"/>
          </a:xfrm>
          <a:prstGeom prst="rect">
            <a:avLst/>
          </a:prstGeom>
        </p:spPr>
      </p:pic>
      <p:pic>
        <p:nvPicPr>
          <p:cNvPr id="9" name="Image 1" descr="preencoded.png"/>
          <p:cNvPicPr>
            <a:picLocks noChangeAspect="1"/>
          </p:cNvPicPr>
          <p:nvPr/>
        </p:nvPicPr>
        <p:blipFill>
          <a:blip r:embed="rId4"/>
          <a:stretch>
            <a:fillRect/>
          </a:stretch>
        </p:blipFill>
        <p:spPr>
          <a:xfrm>
            <a:off x="6608298" y="2619757"/>
            <a:ext cx="1005840" cy="1005840"/>
          </a:xfrm>
          <a:prstGeom prst="rect">
            <a:avLst/>
          </a:prstGeom>
        </p:spPr>
      </p:pic>
      <p:sp>
        <p:nvSpPr>
          <p:cNvPr id="10" name="Shape 6"/>
          <p:cNvSpPr/>
          <p:nvPr/>
        </p:nvSpPr>
        <p:spPr>
          <a:xfrm>
            <a:off x="3708243" y="454387"/>
            <a:ext cx="329184" cy="329184"/>
          </a:xfrm>
          <a:prstGeom prst="ellipse">
            <a:avLst/>
          </a:prstGeom>
          <a:solidFill>
            <a:srgbClr val="1A7A74"/>
          </a:solidFill>
          <a:ln w="12700">
            <a:solidFill>
              <a:srgbClr val="1A7A74"/>
            </a:solidFill>
            <a:prstDash val="solid"/>
          </a:ln>
        </p:spPr>
        <p:txBody>
          <a:bodyPr/>
          <a:lstStyle/>
          <a:p>
            <a:endParaRPr lang="en-US"/>
          </a:p>
        </p:txBody>
      </p:sp>
      <p:sp>
        <p:nvSpPr>
          <p:cNvPr id="11" name="Text 7"/>
          <p:cNvSpPr/>
          <p:nvPr/>
        </p:nvSpPr>
        <p:spPr>
          <a:xfrm>
            <a:off x="3708243" y="454387"/>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1</a:t>
            </a:r>
            <a:endParaRPr lang="en-US" sz="1100"/>
          </a:p>
        </p:txBody>
      </p:sp>
      <p:sp>
        <p:nvSpPr>
          <p:cNvPr id="12" name="Text 8"/>
          <p:cNvSpPr/>
          <p:nvPr/>
        </p:nvSpPr>
        <p:spPr>
          <a:xfrm>
            <a:off x="-729058" y="386160"/>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عودة علم النفس إلى مبحث الأخلاق</a:t>
            </a:r>
            <a:endParaRPr lang="en-US" sz="1400"/>
          </a:p>
        </p:txBody>
      </p:sp>
      <p:sp>
        <p:nvSpPr>
          <p:cNvPr id="13" name="Shape 9"/>
          <p:cNvSpPr/>
          <p:nvPr/>
        </p:nvSpPr>
        <p:spPr>
          <a:xfrm>
            <a:off x="3708243" y="1204195"/>
            <a:ext cx="329184" cy="329184"/>
          </a:xfrm>
          <a:prstGeom prst="ellipse">
            <a:avLst/>
          </a:prstGeom>
          <a:solidFill>
            <a:srgbClr val="1A7A74"/>
          </a:solidFill>
          <a:ln w="12700">
            <a:solidFill>
              <a:srgbClr val="1A7A74"/>
            </a:solidFill>
            <a:prstDash val="solid"/>
          </a:ln>
        </p:spPr>
        <p:txBody>
          <a:bodyPr/>
          <a:lstStyle/>
          <a:p>
            <a:endParaRPr lang="en-US"/>
          </a:p>
        </p:txBody>
      </p:sp>
      <p:sp>
        <p:nvSpPr>
          <p:cNvPr id="14" name="Text 10"/>
          <p:cNvSpPr/>
          <p:nvPr/>
        </p:nvSpPr>
        <p:spPr>
          <a:xfrm>
            <a:off x="3708243" y="1204195"/>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2</a:t>
            </a:r>
            <a:endParaRPr lang="en-US" sz="1100"/>
          </a:p>
        </p:txBody>
      </p:sp>
      <p:sp>
        <p:nvSpPr>
          <p:cNvPr id="15" name="Text 11"/>
          <p:cNvSpPr/>
          <p:nvPr/>
        </p:nvSpPr>
        <p:spPr>
          <a:xfrm>
            <a:off x="-729058" y="1135968"/>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أهمية الفضائل للأطفال والمراهقين</a:t>
            </a:r>
            <a:endParaRPr lang="en-US" sz="1400"/>
          </a:p>
        </p:txBody>
      </p:sp>
      <p:sp>
        <p:nvSpPr>
          <p:cNvPr id="16" name="Shape 12"/>
          <p:cNvSpPr/>
          <p:nvPr/>
        </p:nvSpPr>
        <p:spPr>
          <a:xfrm>
            <a:off x="3708243" y="1954003"/>
            <a:ext cx="329184" cy="329184"/>
          </a:xfrm>
          <a:prstGeom prst="ellipse">
            <a:avLst/>
          </a:prstGeom>
          <a:solidFill>
            <a:srgbClr val="1A7A74"/>
          </a:solidFill>
          <a:ln w="12700">
            <a:solidFill>
              <a:srgbClr val="1A7A74"/>
            </a:solidFill>
            <a:prstDash val="solid"/>
          </a:ln>
        </p:spPr>
        <p:txBody>
          <a:bodyPr/>
          <a:lstStyle/>
          <a:p>
            <a:endParaRPr lang="en-US"/>
          </a:p>
        </p:txBody>
      </p:sp>
      <p:sp>
        <p:nvSpPr>
          <p:cNvPr id="17" name="Text 13"/>
          <p:cNvSpPr/>
          <p:nvPr/>
        </p:nvSpPr>
        <p:spPr>
          <a:xfrm>
            <a:off x="3708243" y="1954003"/>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3</a:t>
            </a:r>
            <a:endParaRPr lang="en-US" sz="1100"/>
          </a:p>
        </p:txBody>
      </p:sp>
      <p:sp>
        <p:nvSpPr>
          <p:cNvPr id="18" name="Text 14"/>
          <p:cNvSpPr/>
          <p:nvPr/>
        </p:nvSpPr>
        <p:spPr>
          <a:xfrm>
            <a:off x="-729058" y="1885776"/>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مشروع أكسفورد للخُلق</a:t>
            </a:r>
            <a:endParaRPr lang="en-US" sz="1400"/>
          </a:p>
        </p:txBody>
      </p:sp>
      <p:sp>
        <p:nvSpPr>
          <p:cNvPr id="19" name="Shape 15"/>
          <p:cNvSpPr/>
          <p:nvPr/>
        </p:nvSpPr>
        <p:spPr>
          <a:xfrm>
            <a:off x="3708243" y="2703811"/>
            <a:ext cx="329184" cy="329184"/>
          </a:xfrm>
          <a:prstGeom prst="ellipse">
            <a:avLst/>
          </a:prstGeom>
          <a:solidFill>
            <a:srgbClr val="1A7A74"/>
          </a:solidFill>
          <a:ln w="12700">
            <a:solidFill>
              <a:srgbClr val="1A7A74"/>
            </a:solidFill>
            <a:prstDash val="solid"/>
          </a:ln>
        </p:spPr>
        <p:txBody>
          <a:bodyPr/>
          <a:lstStyle/>
          <a:p>
            <a:endParaRPr lang="en-US"/>
          </a:p>
        </p:txBody>
      </p:sp>
      <p:sp>
        <p:nvSpPr>
          <p:cNvPr id="20" name="Text 16"/>
          <p:cNvSpPr/>
          <p:nvPr/>
        </p:nvSpPr>
        <p:spPr>
          <a:xfrm>
            <a:off x="3708243" y="2703811"/>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4</a:t>
            </a:r>
            <a:endParaRPr lang="en-US" sz="1100"/>
          </a:p>
        </p:txBody>
      </p:sp>
      <p:sp>
        <p:nvSpPr>
          <p:cNvPr id="21" name="Text 17"/>
          <p:cNvSpPr/>
          <p:nvPr/>
        </p:nvSpPr>
        <p:spPr>
          <a:xfrm>
            <a:off x="-729058" y="2635584"/>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التراث الإسلامي</a:t>
            </a:r>
            <a:endParaRPr lang="en-US" sz="1400"/>
          </a:p>
        </p:txBody>
      </p:sp>
      <p:sp>
        <p:nvSpPr>
          <p:cNvPr id="22" name="Shape 18"/>
          <p:cNvSpPr/>
          <p:nvPr/>
        </p:nvSpPr>
        <p:spPr>
          <a:xfrm>
            <a:off x="3708243" y="3453619"/>
            <a:ext cx="329184" cy="329184"/>
          </a:xfrm>
          <a:prstGeom prst="ellipse">
            <a:avLst/>
          </a:prstGeom>
          <a:solidFill>
            <a:srgbClr val="1A7A74"/>
          </a:solidFill>
          <a:ln w="12700">
            <a:solidFill>
              <a:srgbClr val="1A7A74"/>
            </a:solidFill>
            <a:prstDash val="solid"/>
          </a:ln>
        </p:spPr>
        <p:txBody>
          <a:bodyPr/>
          <a:lstStyle/>
          <a:p>
            <a:endParaRPr lang="en-US"/>
          </a:p>
        </p:txBody>
      </p:sp>
      <p:sp>
        <p:nvSpPr>
          <p:cNvPr id="23" name="Text 19"/>
          <p:cNvSpPr/>
          <p:nvPr/>
        </p:nvSpPr>
        <p:spPr>
          <a:xfrm>
            <a:off x="3708243" y="3453619"/>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5</a:t>
            </a:r>
            <a:endParaRPr lang="en-US" sz="1100"/>
          </a:p>
        </p:txBody>
      </p:sp>
      <p:sp>
        <p:nvSpPr>
          <p:cNvPr id="24" name="Text 20"/>
          <p:cNvSpPr/>
          <p:nvPr/>
        </p:nvSpPr>
        <p:spPr>
          <a:xfrm>
            <a:off x="-729058" y="3385392"/>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الحياة الطيبة</a:t>
            </a:r>
            <a:endParaRPr lang="en-US" sz="1400"/>
          </a:p>
        </p:txBody>
      </p:sp>
      <p:sp>
        <p:nvSpPr>
          <p:cNvPr id="25" name="Shape 21"/>
          <p:cNvSpPr/>
          <p:nvPr/>
        </p:nvSpPr>
        <p:spPr>
          <a:xfrm>
            <a:off x="3708243" y="4203427"/>
            <a:ext cx="329184" cy="329184"/>
          </a:xfrm>
          <a:prstGeom prst="ellipse">
            <a:avLst/>
          </a:prstGeom>
          <a:solidFill>
            <a:srgbClr val="1A7A74"/>
          </a:solidFill>
          <a:ln w="12700">
            <a:solidFill>
              <a:srgbClr val="1A7A74"/>
            </a:solidFill>
            <a:prstDash val="solid"/>
          </a:ln>
        </p:spPr>
        <p:txBody>
          <a:bodyPr/>
          <a:lstStyle/>
          <a:p>
            <a:endParaRPr lang="en-US"/>
          </a:p>
        </p:txBody>
      </p:sp>
      <p:sp>
        <p:nvSpPr>
          <p:cNvPr id="26" name="Text 22"/>
          <p:cNvSpPr/>
          <p:nvPr/>
        </p:nvSpPr>
        <p:spPr>
          <a:xfrm>
            <a:off x="3708243" y="4203427"/>
            <a:ext cx="329184" cy="329184"/>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6</a:t>
            </a:r>
            <a:endParaRPr lang="en-US" sz="1100"/>
          </a:p>
        </p:txBody>
      </p:sp>
      <p:sp>
        <p:nvSpPr>
          <p:cNvPr id="27" name="Text 23"/>
          <p:cNvSpPr/>
          <p:nvPr/>
        </p:nvSpPr>
        <p:spPr>
          <a:xfrm>
            <a:off x="-729058" y="4135200"/>
            <a:ext cx="4206240" cy="329184"/>
          </a:xfrm>
          <a:prstGeom prst="rect">
            <a:avLst/>
          </a:prstGeom>
          <a:noFill/>
          <a:ln/>
        </p:spPr>
        <p:txBody>
          <a:bodyPr wrap="square" lIns="50800" tIns="50800" rIns="50800" bIns="50800" rtlCol="0" anchor="ctr"/>
          <a:lstStyle/>
          <a:p>
            <a:pPr marL="0" indent="0" algn="r" rtl="1">
              <a:buNone/>
            </a:pPr>
            <a:r>
              <a:rPr lang="en-US" sz="1400">
                <a:solidFill>
                  <a:srgbClr val="EDE8E0"/>
                </a:solidFill>
                <a:latin typeface="Calibri" pitchFamily="34" charset="0"/>
                <a:ea typeface="Calibri" pitchFamily="34" charset="-122"/>
                <a:cs typeface="Calibri" pitchFamily="34" charset="-120"/>
              </a:rPr>
              <a:t>التربية والاعتياد</a:t>
            </a:r>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400" b="1">
                <a:solidFill>
                  <a:srgbClr val="FFFFFF"/>
                </a:solidFill>
                <a:latin typeface="Calibri" pitchFamily="34" charset="0"/>
                <a:ea typeface="Calibri" pitchFamily="34" charset="-122"/>
                <a:cs typeface="Calibri" pitchFamily="34" charset="-120"/>
              </a:rPr>
              <a:t>عَوْدَةُ عِلْمِ النَّفْسِ إِلى مَبْحَثِ الأَخْلاقِ</a:t>
            </a:r>
            <a:endParaRPr lang="en-US" sz="2400"/>
          </a:p>
        </p:txBody>
      </p:sp>
      <p:sp>
        <p:nvSpPr>
          <p:cNvPr id="4" name="Text 2"/>
          <p:cNvSpPr/>
          <p:nvPr/>
        </p:nvSpPr>
        <p:spPr>
          <a:xfrm>
            <a:off x="365760" y="960120"/>
            <a:ext cx="8412480" cy="411480"/>
          </a:xfrm>
          <a:prstGeom prst="rect">
            <a:avLst/>
          </a:prstGeom>
          <a:noFill/>
          <a:ln/>
        </p:spPr>
        <p:txBody>
          <a:bodyPr wrap="square" lIns="0" tIns="0" rIns="0" bIns="0" rtlCol="0" anchor="ctr"/>
          <a:lstStyle/>
          <a:p>
            <a:pPr marL="0" indent="0" algn="ctr" rtl="1">
              <a:buNone/>
            </a:pPr>
            <a:r>
              <a:rPr lang="en-US" sz="1600" i="1">
                <a:solidFill>
                  <a:srgbClr val="E5C97A"/>
                </a:solidFill>
                <a:latin typeface="Calibri" pitchFamily="34" charset="0"/>
                <a:ea typeface="Calibri" pitchFamily="34" charset="-122"/>
                <a:cs typeface="Calibri" pitchFamily="34" charset="-120"/>
              </a:rPr>
              <a:t>من نموذج المرض → إلى نموذج القوة</a:t>
            </a:r>
            <a:endParaRPr lang="en-US" sz="1600"/>
          </a:p>
        </p:txBody>
      </p:sp>
      <p:sp>
        <p:nvSpPr>
          <p:cNvPr id="5" name="Text 3"/>
          <p:cNvSpPr/>
          <p:nvPr/>
        </p:nvSpPr>
        <p:spPr>
          <a:xfrm>
            <a:off x="365760" y="1463040"/>
            <a:ext cx="8412480" cy="365760"/>
          </a:xfrm>
          <a:prstGeom prst="rect">
            <a:avLst/>
          </a:prstGeom>
          <a:noFill/>
          <a:ln/>
        </p:spPr>
        <p:txBody>
          <a:bodyPr wrap="square" lIns="0" tIns="0" rIns="0" bIns="0" rtlCol="0" anchor="ctr"/>
          <a:lstStyle/>
          <a:p>
            <a:pPr marL="0" indent="0" algn="ctr" rtl="1">
              <a:buNone/>
            </a:pPr>
            <a:r>
              <a:rPr lang="en-US" sz="1400">
                <a:solidFill>
                  <a:srgbClr val="EDE8E0"/>
                </a:solidFill>
                <a:latin typeface="Calibri" pitchFamily="34" charset="0"/>
                <a:ea typeface="Calibri" pitchFamily="34" charset="-122"/>
                <a:cs typeface="Calibri" pitchFamily="34" charset="-120"/>
              </a:rPr>
              <a:t>بيترسون وسليغمان استندا في تصنيف الفضائل إلى:</a:t>
            </a:r>
            <a:endParaRPr lang="en-US" sz="1400"/>
          </a:p>
        </p:txBody>
      </p:sp>
      <p:sp>
        <p:nvSpPr>
          <p:cNvPr id="6" name="Shape 4"/>
          <p:cNvSpPr/>
          <p:nvPr/>
        </p:nvSpPr>
        <p:spPr>
          <a:xfrm>
            <a:off x="320040" y="1938528"/>
            <a:ext cx="2743200" cy="2331720"/>
          </a:xfrm>
          <a:prstGeom prst="rect">
            <a:avLst/>
          </a:prstGeom>
          <a:solidFill>
            <a:srgbClr val="122B42"/>
          </a:solidFill>
          <a:ln w="25400">
            <a:solidFill>
              <a:srgbClr val="4A7FB5"/>
            </a:solidFill>
            <a:prstDash val="solid"/>
          </a:ln>
          <a:effectLst>
            <a:outerShdw blurRad="76200" dist="25400" dir="8100000" algn="bl" rotWithShape="0">
              <a:srgbClr val="000000">
                <a:alpha val="22000"/>
              </a:srgbClr>
            </a:outerShdw>
          </a:effectLst>
        </p:spPr>
        <p:txBody>
          <a:bodyPr/>
          <a:lstStyle/>
          <a:p>
            <a:endParaRPr lang="en-US"/>
          </a:p>
        </p:txBody>
      </p:sp>
      <p:sp>
        <p:nvSpPr>
          <p:cNvPr id="7" name="Shape 5"/>
          <p:cNvSpPr/>
          <p:nvPr/>
        </p:nvSpPr>
        <p:spPr>
          <a:xfrm>
            <a:off x="1325880" y="1828800"/>
            <a:ext cx="731520" cy="731520"/>
          </a:xfrm>
          <a:prstGeom prst="ellipse">
            <a:avLst/>
          </a:prstGeom>
          <a:solidFill>
            <a:srgbClr val="4A7FB5"/>
          </a:solidFill>
          <a:ln w="12700">
            <a:solidFill>
              <a:srgbClr val="4A7FB5"/>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1371600" y="1874520"/>
            <a:ext cx="640080" cy="640080"/>
          </a:xfrm>
          <a:prstGeom prst="rect">
            <a:avLst/>
          </a:prstGeom>
        </p:spPr>
      </p:pic>
      <p:sp>
        <p:nvSpPr>
          <p:cNvPr id="9" name="Text 6"/>
          <p:cNvSpPr/>
          <p:nvPr/>
        </p:nvSpPr>
        <p:spPr>
          <a:xfrm>
            <a:off x="411480" y="2633472"/>
            <a:ext cx="2560320" cy="502920"/>
          </a:xfrm>
          <a:prstGeom prst="rect">
            <a:avLst/>
          </a:prstGeom>
          <a:noFill/>
          <a:ln/>
        </p:spPr>
        <p:txBody>
          <a:bodyPr wrap="square" lIns="0" tIns="0" rIns="0" bIns="0" rtlCol="0" anchor="ctr"/>
          <a:lstStyle/>
          <a:p>
            <a:pPr marL="0" indent="0" algn="ctr" rtl="1">
              <a:buNone/>
            </a:pPr>
            <a:r>
              <a:rPr lang="en-US" sz="1500" b="1">
                <a:solidFill>
                  <a:srgbClr val="E5C97A"/>
                </a:solidFill>
                <a:latin typeface="Calibri" pitchFamily="34" charset="0"/>
                <a:ea typeface="Calibri" pitchFamily="34" charset="-122"/>
                <a:cs typeface="Calibri" pitchFamily="34" charset="-120"/>
              </a:rPr>
              <a:t>الفلسفة اليونانية</a:t>
            </a:r>
            <a:endParaRPr lang="en-US" sz="1500"/>
          </a:p>
        </p:txBody>
      </p:sp>
      <p:sp>
        <p:nvSpPr>
          <p:cNvPr id="10" name="Text 7"/>
          <p:cNvSpPr/>
          <p:nvPr/>
        </p:nvSpPr>
        <p:spPr>
          <a:xfrm>
            <a:off x="411480" y="3182112"/>
            <a:ext cx="2560320" cy="100584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خصوصاً أرسطوونظرية الفضيلة</a:t>
            </a:r>
            <a:endParaRPr lang="en-US" sz="1200"/>
          </a:p>
        </p:txBody>
      </p:sp>
      <p:sp>
        <p:nvSpPr>
          <p:cNvPr id="11" name="Shape 8"/>
          <p:cNvSpPr/>
          <p:nvPr/>
        </p:nvSpPr>
        <p:spPr>
          <a:xfrm>
            <a:off x="3246120" y="1938528"/>
            <a:ext cx="2743200" cy="2331720"/>
          </a:xfrm>
          <a:prstGeom prst="rect">
            <a:avLst/>
          </a:prstGeom>
          <a:solidFill>
            <a:srgbClr val="122B42"/>
          </a:solidFill>
          <a:ln w="25400">
            <a:solidFill>
              <a:srgbClr val="7A5C8A"/>
            </a:solidFill>
            <a:prstDash val="solid"/>
          </a:ln>
          <a:effectLst>
            <a:outerShdw blurRad="76200" dist="25400" dir="8100000" algn="bl" rotWithShape="0">
              <a:srgbClr val="000000">
                <a:alpha val="22000"/>
              </a:srgbClr>
            </a:outerShdw>
          </a:effectLst>
        </p:spPr>
        <p:txBody>
          <a:bodyPr/>
          <a:lstStyle/>
          <a:p>
            <a:endParaRPr lang="en-US"/>
          </a:p>
        </p:txBody>
      </p:sp>
      <p:sp>
        <p:nvSpPr>
          <p:cNvPr id="12" name="Shape 9"/>
          <p:cNvSpPr/>
          <p:nvPr/>
        </p:nvSpPr>
        <p:spPr>
          <a:xfrm>
            <a:off x="4251960" y="1828800"/>
            <a:ext cx="731520" cy="731520"/>
          </a:xfrm>
          <a:prstGeom prst="ellipse">
            <a:avLst/>
          </a:prstGeom>
          <a:solidFill>
            <a:srgbClr val="7A5C8A"/>
          </a:solidFill>
          <a:ln w="12700">
            <a:solidFill>
              <a:srgbClr val="7A5C8A"/>
            </a:solidFill>
            <a:prstDash val="solid"/>
          </a:ln>
        </p:spPr>
        <p:txBody>
          <a:bodyPr/>
          <a:lstStyle/>
          <a:p>
            <a:endParaRPr lang="en-US"/>
          </a:p>
        </p:txBody>
      </p:sp>
      <p:pic>
        <p:nvPicPr>
          <p:cNvPr id="13" name="Image 1" descr="preencoded.png"/>
          <p:cNvPicPr>
            <a:picLocks noChangeAspect="1"/>
          </p:cNvPicPr>
          <p:nvPr/>
        </p:nvPicPr>
        <p:blipFill>
          <a:blip r:embed="rId4"/>
          <a:stretch>
            <a:fillRect/>
          </a:stretch>
        </p:blipFill>
        <p:spPr>
          <a:xfrm>
            <a:off x="4297680" y="1874520"/>
            <a:ext cx="640080" cy="640080"/>
          </a:xfrm>
          <a:prstGeom prst="rect">
            <a:avLst/>
          </a:prstGeom>
        </p:spPr>
      </p:pic>
      <p:sp>
        <p:nvSpPr>
          <p:cNvPr id="14" name="Text 10"/>
          <p:cNvSpPr/>
          <p:nvPr/>
        </p:nvSpPr>
        <p:spPr>
          <a:xfrm>
            <a:off x="3337560" y="2633472"/>
            <a:ext cx="2560320" cy="502920"/>
          </a:xfrm>
          <a:prstGeom prst="rect">
            <a:avLst/>
          </a:prstGeom>
          <a:noFill/>
          <a:ln/>
        </p:spPr>
        <p:txBody>
          <a:bodyPr wrap="square" lIns="0" tIns="0" rIns="0" bIns="0" rtlCol="0" anchor="ctr"/>
          <a:lstStyle/>
          <a:p>
            <a:pPr marL="0" indent="0" algn="ctr" rtl="1">
              <a:buNone/>
            </a:pPr>
            <a:r>
              <a:rPr lang="en-US" sz="1500" b="1">
                <a:solidFill>
                  <a:srgbClr val="E5C97A"/>
                </a:solidFill>
                <a:latin typeface="Calibri" pitchFamily="34" charset="0"/>
                <a:ea typeface="Calibri" pitchFamily="34" charset="-122"/>
                <a:cs typeface="Calibri" pitchFamily="34" charset="-120"/>
              </a:rPr>
              <a:t>اللاهوت المسيحي</a:t>
            </a:r>
            <a:endParaRPr lang="en-US" sz="1500"/>
          </a:p>
        </p:txBody>
      </p:sp>
      <p:sp>
        <p:nvSpPr>
          <p:cNvPr id="15" name="Text 11"/>
          <p:cNvSpPr/>
          <p:nvPr/>
        </p:nvSpPr>
        <p:spPr>
          <a:xfrm>
            <a:off x="3337560" y="3182112"/>
            <a:ext cx="2560320" cy="1005840"/>
          </a:xfrm>
          <a:prstGeom prst="rect">
            <a:avLst/>
          </a:prstGeom>
          <a:noFill/>
          <a:ln/>
        </p:spPr>
        <p:txBody>
          <a:bodyPr wrap="square" lIns="0" tIns="0" rIns="0" bIns="0" rtlCol="0" anchor="t"/>
          <a:lstStyle/>
          <a:p>
            <a:pPr marL="0" indent="0" algn="ctr" rtl="1">
              <a:buNone/>
            </a:pPr>
            <a:r>
              <a:rPr lang="en-US" sz="1200" err="1">
                <a:solidFill>
                  <a:srgbClr val="EDE8E0"/>
                </a:solidFill>
                <a:latin typeface="Calibri" pitchFamily="34" charset="0"/>
                <a:ea typeface="Calibri" pitchFamily="34" charset="-122"/>
                <a:cs typeface="Calibri" pitchFamily="34" charset="-120"/>
              </a:rPr>
              <a:t>الفضائل</a:t>
            </a:r>
            <a:r>
              <a:rPr lang="en-US" sz="1200">
                <a:solidFill>
                  <a:srgbClr val="EDE8E0"/>
                </a:solidFill>
                <a:latin typeface="Calibri" pitchFamily="34" charset="0"/>
                <a:ea typeface="Calibri" pitchFamily="34" charset="-122"/>
                <a:cs typeface="Calibri" pitchFamily="34" charset="-120"/>
              </a:rPr>
              <a:t> </a:t>
            </a:r>
            <a:r>
              <a:rPr lang="en-US" sz="1200" err="1">
                <a:solidFill>
                  <a:srgbClr val="EDE8E0"/>
                </a:solidFill>
                <a:latin typeface="Calibri" pitchFamily="34" charset="0"/>
                <a:ea typeface="Calibri" pitchFamily="34" charset="-122"/>
                <a:cs typeface="Calibri" pitchFamily="34" charset="-120"/>
              </a:rPr>
              <a:t>اللاهوتية</a:t>
            </a:r>
            <a:r>
              <a:rPr lang="en-US" sz="1200">
                <a:solidFill>
                  <a:srgbClr val="EDE8E0"/>
                </a:solidFill>
                <a:latin typeface="Calibri" pitchFamily="34" charset="0"/>
                <a:ea typeface="Calibri" pitchFamily="34" charset="-122"/>
                <a:cs typeface="Calibri" pitchFamily="34" charset="-120"/>
              </a:rPr>
              <a:t> </a:t>
            </a:r>
            <a:r>
              <a:rPr lang="en-US" sz="1200" err="1">
                <a:solidFill>
                  <a:srgbClr val="EDE8E0"/>
                </a:solidFill>
                <a:latin typeface="Calibri" pitchFamily="34" charset="0"/>
                <a:ea typeface="Calibri" pitchFamily="34" charset="-122"/>
                <a:cs typeface="Calibri" pitchFamily="34" charset="-120"/>
              </a:rPr>
              <a:t>و</a:t>
            </a:r>
            <a:r>
              <a:rPr lang="en-US" sz="1200">
                <a:solidFill>
                  <a:srgbClr val="EDE8E0"/>
                </a:solidFill>
                <a:latin typeface="Calibri" pitchFamily="34" charset="0"/>
                <a:ea typeface="Calibri" pitchFamily="34" charset="-122"/>
                <a:cs typeface="Calibri" pitchFamily="34" charset="-120"/>
              </a:rPr>
              <a:t> </a:t>
            </a:r>
            <a:r>
              <a:rPr lang="en-US" sz="1200" err="1">
                <a:solidFill>
                  <a:srgbClr val="EDE8E0"/>
                </a:solidFill>
                <a:latin typeface="Calibri" pitchFamily="34" charset="0"/>
                <a:ea typeface="Calibri" pitchFamily="34" charset="-122"/>
                <a:cs typeface="Calibri" pitchFamily="34" charset="-120"/>
              </a:rPr>
              <a:t>التراث</a:t>
            </a:r>
            <a:r>
              <a:rPr lang="en-US" sz="1200">
                <a:solidFill>
                  <a:srgbClr val="EDE8E0"/>
                </a:solidFill>
                <a:latin typeface="Calibri" pitchFamily="34" charset="0"/>
                <a:ea typeface="Calibri" pitchFamily="34" charset="-122"/>
                <a:cs typeface="Calibri" pitchFamily="34" charset="-120"/>
              </a:rPr>
              <a:t> الأخلاقي</a:t>
            </a:r>
            <a:endParaRPr lang="en-US" sz="1200"/>
          </a:p>
        </p:txBody>
      </p:sp>
      <p:sp>
        <p:nvSpPr>
          <p:cNvPr id="16" name="Shape 12"/>
          <p:cNvSpPr/>
          <p:nvPr/>
        </p:nvSpPr>
        <p:spPr>
          <a:xfrm>
            <a:off x="6172200" y="1938528"/>
            <a:ext cx="2743200" cy="2331720"/>
          </a:xfrm>
          <a:prstGeom prst="rect">
            <a:avLst/>
          </a:prstGeom>
          <a:solidFill>
            <a:srgbClr val="122B42"/>
          </a:solidFill>
          <a:ln w="25400">
            <a:solidFill>
              <a:srgbClr val="1A7A74"/>
            </a:solidFill>
            <a:prstDash val="solid"/>
          </a:ln>
          <a:effectLst>
            <a:outerShdw blurRad="76200" dist="25400" dir="8100000" algn="bl" rotWithShape="0">
              <a:srgbClr val="000000">
                <a:alpha val="22000"/>
              </a:srgbClr>
            </a:outerShdw>
          </a:effectLst>
        </p:spPr>
        <p:txBody>
          <a:bodyPr/>
          <a:lstStyle/>
          <a:p>
            <a:endParaRPr lang="en-US"/>
          </a:p>
        </p:txBody>
      </p:sp>
      <p:sp>
        <p:nvSpPr>
          <p:cNvPr id="17" name="Shape 13"/>
          <p:cNvSpPr/>
          <p:nvPr/>
        </p:nvSpPr>
        <p:spPr>
          <a:xfrm>
            <a:off x="7178040" y="1828800"/>
            <a:ext cx="731520" cy="731520"/>
          </a:xfrm>
          <a:prstGeom prst="ellipse">
            <a:avLst/>
          </a:prstGeom>
          <a:solidFill>
            <a:srgbClr val="1A7A74"/>
          </a:solidFill>
          <a:ln w="12700">
            <a:solidFill>
              <a:srgbClr val="1A7A74"/>
            </a:solidFill>
            <a:prstDash val="solid"/>
          </a:ln>
        </p:spPr>
        <p:txBody>
          <a:bodyPr/>
          <a:lstStyle/>
          <a:p>
            <a:endParaRPr lang="en-US"/>
          </a:p>
        </p:txBody>
      </p:sp>
      <p:pic>
        <p:nvPicPr>
          <p:cNvPr id="18" name="Image 2" descr="preencoded.png"/>
          <p:cNvPicPr>
            <a:picLocks noChangeAspect="1"/>
          </p:cNvPicPr>
          <p:nvPr/>
        </p:nvPicPr>
        <p:blipFill>
          <a:blip r:embed="rId5"/>
          <a:stretch>
            <a:fillRect/>
          </a:stretch>
        </p:blipFill>
        <p:spPr>
          <a:xfrm>
            <a:off x="7223760" y="1874520"/>
            <a:ext cx="640080" cy="640080"/>
          </a:xfrm>
          <a:prstGeom prst="rect">
            <a:avLst/>
          </a:prstGeom>
        </p:spPr>
      </p:pic>
      <p:sp>
        <p:nvSpPr>
          <p:cNvPr id="19" name="Text 14"/>
          <p:cNvSpPr/>
          <p:nvPr/>
        </p:nvSpPr>
        <p:spPr>
          <a:xfrm>
            <a:off x="6263640" y="2633472"/>
            <a:ext cx="2560320" cy="502920"/>
          </a:xfrm>
          <a:prstGeom prst="rect">
            <a:avLst/>
          </a:prstGeom>
          <a:noFill/>
          <a:ln/>
        </p:spPr>
        <p:txBody>
          <a:bodyPr wrap="square" lIns="0" tIns="0" rIns="0" bIns="0" rtlCol="0" anchor="ctr"/>
          <a:lstStyle/>
          <a:p>
            <a:pPr marL="0" indent="0" algn="ctr" rtl="1">
              <a:buNone/>
            </a:pPr>
            <a:r>
              <a:rPr lang="en-US" sz="1500" b="1">
                <a:solidFill>
                  <a:srgbClr val="E5C97A"/>
                </a:solidFill>
                <a:latin typeface="Calibri" pitchFamily="34" charset="0"/>
                <a:ea typeface="Calibri" pitchFamily="34" charset="-122"/>
                <a:cs typeface="Calibri" pitchFamily="34" charset="-120"/>
              </a:rPr>
              <a:t>الحضارة الإسلامية</a:t>
            </a:r>
            <a:endParaRPr lang="en-US" sz="1500"/>
          </a:p>
        </p:txBody>
      </p:sp>
      <p:sp>
        <p:nvSpPr>
          <p:cNvPr id="20" name="Text 15"/>
          <p:cNvSpPr/>
          <p:nvPr/>
        </p:nvSpPr>
        <p:spPr>
          <a:xfrm>
            <a:off x="6263640" y="3182112"/>
            <a:ext cx="2560320" cy="100584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نصّوا صراحةً</a:t>
            </a:r>
            <a:endParaRPr lang="en-US" sz="1200"/>
          </a:p>
          <a:p>
            <a:pPr marL="0" indent="0" algn="ctr" rtl="1">
              <a:buNone/>
            </a:pPr>
            <a:r>
              <a:rPr lang="en-US" sz="1200">
                <a:solidFill>
                  <a:srgbClr val="EDE8E0"/>
                </a:solidFill>
                <a:latin typeface="Calibri" pitchFamily="34" charset="0"/>
                <a:ea typeface="Calibri" pitchFamily="34" charset="-122"/>
                <a:cs typeface="Calibri" pitchFamily="34" charset="-120"/>
              </a:rPr>
              <a:t>على المصادر الإسلامية</a:t>
            </a:r>
            <a:endParaRPr lang="en-US" sz="1200"/>
          </a:p>
        </p:txBody>
      </p:sp>
      <p:sp>
        <p:nvSpPr>
          <p:cNvPr id="21" name="Shape 16"/>
          <p:cNvSpPr/>
          <p:nvPr/>
        </p:nvSpPr>
        <p:spPr>
          <a:xfrm>
            <a:off x="320040" y="4434840"/>
            <a:ext cx="8503920" cy="475488"/>
          </a:xfrm>
          <a:prstGeom prst="rect">
            <a:avLst/>
          </a:prstGeom>
          <a:solidFill>
            <a:srgbClr val="1A7A74"/>
          </a:solidFill>
          <a:ln w="12700">
            <a:solidFill>
              <a:srgbClr val="1A7A74"/>
            </a:solidFill>
            <a:prstDash val="solid"/>
          </a:ln>
        </p:spPr>
        <p:txBody>
          <a:bodyPr/>
          <a:lstStyle/>
          <a:p>
            <a:endParaRPr lang="en-US"/>
          </a:p>
        </p:txBody>
      </p:sp>
      <p:sp>
        <p:nvSpPr>
          <p:cNvPr id="22" name="Text 17"/>
          <p:cNvSpPr/>
          <p:nvPr/>
        </p:nvSpPr>
        <p:spPr>
          <a:xfrm>
            <a:off x="320040" y="4434840"/>
            <a:ext cx="8503920" cy="475488"/>
          </a:xfrm>
          <a:prstGeom prst="rect">
            <a:avLst/>
          </a:prstGeom>
          <a:noFill/>
          <a:ln/>
        </p:spPr>
        <p:txBody>
          <a:bodyPr wrap="square" lIns="0" tIns="0" rIns="0" bIns="0" rtlCol="0" anchor="ctr"/>
          <a:lstStyle/>
          <a:p>
            <a:pPr marL="0" indent="0" algn="ctr" rtl="1">
              <a:buNone/>
            </a:pPr>
            <a:r>
              <a:rPr lang="en-US" sz="1400" b="1" i="1">
                <a:solidFill>
                  <a:srgbClr val="FFFFFF"/>
                </a:solidFill>
                <a:latin typeface="Calibri" pitchFamily="34" charset="0"/>
                <a:ea typeface="Calibri" pitchFamily="34" charset="-122"/>
                <a:cs typeface="Calibri" pitchFamily="34" charset="-120"/>
              </a:rPr>
              <a:t>عِلْمُ النَّفْسِ الحَديثُ لا يَبْتَكِرُ نَظَرِيَّةَ الفَضائِلِ — بَلْ يُعيدُ إِحْياءَها</a:t>
            </a:r>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algn="ctr" rtl="1"/>
            <a:r>
              <a:rPr lang="en-US" sz="2400" b="1">
                <a:solidFill>
                  <a:srgbClr val="FFFFFF"/>
                </a:solidFill>
                <a:latin typeface="Calibri" pitchFamily="34" charset="0"/>
                <a:ea typeface="Calibri" pitchFamily="34" charset="-122"/>
                <a:cs typeface="Calibri" pitchFamily="34" charset="-120"/>
              </a:rPr>
              <a:t>أَهَمِّيَّةُ الفَضائِلِ </a:t>
            </a:r>
            <a:r>
              <a:rPr lang="en-US" sz="2400" b="1" err="1">
                <a:solidFill>
                  <a:srgbClr val="FFFFFF"/>
                </a:solidFill>
                <a:latin typeface="Calibri" pitchFamily="34" charset="0"/>
                <a:ea typeface="Calibri" pitchFamily="34" charset="-122"/>
                <a:cs typeface="Calibri" pitchFamily="34" charset="-120"/>
              </a:rPr>
              <a:t>لِلأَطْفالِ</a:t>
            </a:r>
            <a:r>
              <a:rPr lang="en-US" sz="2400" b="1">
                <a:solidFill>
                  <a:srgbClr val="FFFFFF"/>
                </a:solidFill>
                <a:latin typeface="Calibri" pitchFamily="34" charset="0"/>
                <a:ea typeface="Calibri" pitchFamily="34" charset="-122"/>
                <a:cs typeface="Calibri" pitchFamily="34" charset="-120"/>
              </a:rPr>
              <a:t> </a:t>
            </a:r>
            <a:r>
              <a:rPr lang="en-US" sz="2400" b="1" err="1">
                <a:solidFill>
                  <a:srgbClr val="FFFFFF"/>
                </a:solidFill>
                <a:latin typeface="Calibri" pitchFamily="34" charset="0"/>
                <a:ea typeface="Calibri" pitchFamily="34" charset="-122"/>
                <a:cs typeface="Calibri" pitchFamily="34" charset="-120"/>
              </a:rPr>
              <a:t>وَالمُراهِقينَ</a:t>
            </a:r>
            <a:r>
              <a:rPr lang="en-US" sz="2400" b="1">
                <a:solidFill>
                  <a:srgbClr val="FFFFFF"/>
                </a:solidFill>
                <a:latin typeface="Calibri" pitchFamily="34" charset="0"/>
                <a:ea typeface="Calibri" pitchFamily="34" charset="-122"/>
                <a:cs typeface="Calibri" pitchFamily="34" charset="-120"/>
              </a:rPr>
              <a:t> </a:t>
            </a:r>
            <a:r>
              <a:rPr lang="ar-SA" sz="2400" b="1">
                <a:solidFill>
                  <a:srgbClr val="FFFFFF"/>
                </a:solidFill>
                <a:latin typeface="Calibri" pitchFamily="34" charset="0"/>
                <a:ea typeface="Calibri" pitchFamily="34" charset="-122"/>
                <a:cs typeface="Calibri" pitchFamily="34" charset="-120"/>
              </a:rPr>
              <a:t>في الصحة النفسية</a:t>
            </a:r>
            <a:endParaRPr lang="en-US" sz="2400"/>
          </a:p>
        </p:txBody>
      </p:sp>
      <p:sp>
        <p:nvSpPr>
          <p:cNvPr id="4" name="Text 2"/>
          <p:cNvSpPr/>
          <p:nvPr/>
        </p:nvSpPr>
        <p:spPr>
          <a:xfrm>
            <a:off x="274320" y="594360"/>
            <a:ext cx="8595360" cy="274320"/>
          </a:xfrm>
          <a:prstGeom prst="rect">
            <a:avLst/>
          </a:prstGeom>
          <a:noFill/>
          <a:ln/>
        </p:spPr>
        <p:txBody>
          <a:bodyPr wrap="square" lIns="0" tIns="0" rIns="0" bIns="0" rtlCol="0" anchor="ctr"/>
          <a:lstStyle/>
          <a:p>
            <a:pPr marL="0" indent="0" algn="ctr" rtl="1">
              <a:buNone/>
            </a:pPr>
            <a:r>
              <a:rPr lang="en-US" sz="1100" i="1">
                <a:solidFill>
                  <a:srgbClr val="C8A84B"/>
                </a:solidFill>
                <a:latin typeface="Calibri" pitchFamily="34" charset="0"/>
                <a:ea typeface="Calibri" pitchFamily="34" charset="-122"/>
                <a:cs typeface="Calibri" pitchFamily="34" charset="-120"/>
              </a:rPr>
              <a:t>أقوى الأدلة تأتي من الدراسات النمائية</a:t>
            </a:r>
            <a:endParaRPr lang="en-US" sz="1100"/>
          </a:p>
        </p:txBody>
      </p:sp>
      <p:sp>
        <p:nvSpPr>
          <p:cNvPr id="5" name="Shape 3"/>
          <p:cNvSpPr/>
          <p:nvPr/>
        </p:nvSpPr>
        <p:spPr>
          <a:xfrm>
            <a:off x="256032" y="932688"/>
            <a:ext cx="4297680" cy="4041648"/>
          </a:xfrm>
          <a:prstGeom prst="rect">
            <a:avLst/>
          </a:prstGeom>
          <a:solidFill>
            <a:srgbClr val="122B42"/>
          </a:solidFill>
          <a:ln w="25400">
            <a:solidFill>
              <a:srgbClr val="C8A84B"/>
            </a:solidFill>
            <a:prstDash val="solid"/>
          </a:ln>
        </p:spPr>
        <p:txBody>
          <a:bodyPr/>
          <a:lstStyle/>
          <a:p>
            <a:endParaRPr lang="en-US"/>
          </a:p>
        </p:txBody>
      </p:sp>
      <p:sp>
        <p:nvSpPr>
          <p:cNvPr id="6" name="Shape 4"/>
          <p:cNvSpPr/>
          <p:nvPr/>
        </p:nvSpPr>
        <p:spPr>
          <a:xfrm>
            <a:off x="256032" y="932688"/>
            <a:ext cx="4297680" cy="502920"/>
          </a:xfrm>
          <a:prstGeom prst="rect">
            <a:avLst/>
          </a:prstGeom>
          <a:solidFill>
            <a:srgbClr val="C8A84B"/>
          </a:solidFill>
          <a:ln w="12700">
            <a:solidFill>
              <a:srgbClr val="C8A84B"/>
            </a:solidFill>
            <a:prstDash val="solid"/>
          </a:ln>
        </p:spPr>
        <p:txBody>
          <a:bodyPr/>
          <a:lstStyle/>
          <a:p>
            <a:endParaRPr lang="en-US"/>
          </a:p>
        </p:txBody>
      </p:sp>
      <p:sp>
        <p:nvSpPr>
          <p:cNvPr id="7" name="Text 5"/>
          <p:cNvSpPr/>
          <p:nvPr/>
        </p:nvSpPr>
        <p:spPr>
          <a:xfrm>
            <a:off x="256032" y="932688"/>
            <a:ext cx="4297680" cy="502920"/>
          </a:xfrm>
          <a:prstGeom prst="rect">
            <a:avLst/>
          </a:prstGeom>
          <a:noFill/>
          <a:ln/>
        </p:spPr>
        <p:txBody>
          <a:bodyPr wrap="square" lIns="0" tIns="0" rIns="0" bIns="0" rtlCol="0" anchor="ctr"/>
          <a:lstStyle/>
          <a:p>
            <a:pPr marL="0" indent="0" algn="ctr" rtl="1">
              <a:buNone/>
            </a:pPr>
            <a:r>
              <a:rPr lang="en-US" sz="1300" b="1">
                <a:solidFill>
                  <a:srgbClr val="0C1F35"/>
                </a:solidFill>
                <a:latin typeface="Calibri" pitchFamily="34" charset="0"/>
                <a:ea typeface="Calibri" pitchFamily="34" charset="-122"/>
                <a:cs typeface="Calibri" pitchFamily="34" charset="-120"/>
              </a:rPr>
              <a:t>دراسة Bromley وزملائه (2006)</a:t>
            </a:r>
            <a:endParaRPr lang="en-US" sz="1300"/>
          </a:p>
        </p:txBody>
      </p:sp>
      <p:sp>
        <p:nvSpPr>
          <p:cNvPr id="8" name="Text 6"/>
          <p:cNvSpPr/>
          <p:nvPr/>
        </p:nvSpPr>
        <p:spPr>
          <a:xfrm>
            <a:off x="347472" y="1508760"/>
            <a:ext cx="4114800" cy="347472"/>
          </a:xfrm>
          <a:prstGeom prst="rect">
            <a:avLst/>
          </a:prstGeom>
          <a:noFill/>
          <a:ln/>
        </p:spPr>
        <p:txBody>
          <a:bodyPr wrap="square" lIns="0" tIns="0" rIns="0" bIns="0" rtlCol="0" anchor="ctr"/>
          <a:lstStyle/>
          <a:p>
            <a:pPr marL="0" indent="0" algn="ctr" rtl="1">
              <a:buNone/>
            </a:pPr>
            <a:r>
              <a:rPr lang="en-US" sz="1200" i="1">
                <a:solidFill>
                  <a:srgbClr val="E5C97A"/>
                </a:solidFill>
                <a:latin typeface="Calibri" pitchFamily="34" charset="0"/>
                <a:ea typeface="Calibri" pitchFamily="34" charset="-122"/>
                <a:cs typeface="Calibri" pitchFamily="34" charset="-120"/>
              </a:rPr>
              <a:t>دراسة طولية: التقييم في سن 16 ثم إعادته في سن 22</a:t>
            </a:r>
            <a:endParaRPr lang="en-US" sz="1200"/>
          </a:p>
        </p:txBody>
      </p:sp>
      <p:sp>
        <p:nvSpPr>
          <p:cNvPr id="9" name="Text 7"/>
          <p:cNvSpPr/>
          <p:nvPr/>
        </p:nvSpPr>
        <p:spPr>
          <a:xfrm>
            <a:off x="347472" y="1938528"/>
            <a:ext cx="4114800" cy="320040"/>
          </a:xfrm>
          <a:prstGeom prst="rect">
            <a:avLst/>
          </a:prstGeom>
          <a:noFill/>
          <a:ln/>
        </p:spPr>
        <p:txBody>
          <a:bodyPr wrap="square" lIns="0" tIns="0" rIns="0" bIns="0" rtlCol="0" anchor="ctr"/>
          <a:lstStyle/>
          <a:p>
            <a:pPr marL="0" indent="0" algn="ctr" rtl="1">
              <a:buNone/>
            </a:pPr>
            <a:r>
              <a:rPr lang="en-US" sz="1200" b="1">
                <a:solidFill>
                  <a:srgbClr val="EDE8E0"/>
                </a:solidFill>
                <a:latin typeface="Calibri" pitchFamily="34" charset="0"/>
                <a:ea typeface="Calibri" pitchFamily="34" charset="-122"/>
                <a:cs typeface="Calibri" pitchFamily="34" charset="-120"/>
              </a:rPr>
              <a:t>أصحاب الفضائل الأقوى كانوا:</a:t>
            </a:r>
            <a:endParaRPr lang="en-US" sz="1200"/>
          </a:p>
        </p:txBody>
      </p:sp>
      <p:pic>
        <p:nvPicPr>
          <p:cNvPr id="10" name="Image 0" descr="preencoded.png"/>
          <p:cNvPicPr>
            <a:picLocks noChangeAspect="1"/>
          </p:cNvPicPr>
          <p:nvPr/>
        </p:nvPicPr>
        <p:blipFill>
          <a:blip r:embed="rId3"/>
          <a:stretch>
            <a:fillRect/>
          </a:stretch>
        </p:blipFill>
        <p:spPr>
          <a:xfrm>
            <a:off x="347472" y="2340864"/>
            <a:ext cx="256032" cy="256032"/>
          </a:xfrm>
          <a:prstGeom prst="rect">
            <a:avLst/>
          </a:prstGeom>
        </p:spPr>
      </p:pic>
      <p:sp>
        <p:nvSpPr>
          <p:cNvPr id="11" name="Text 8"/>
          <p:cNvSpPr/>
          <p:nvPr/>
        </p:nvSpPr>
        <p:spPr>
          <a:xfrm>
            <a:off x="685800" y="2304288"/>
            <a:ext cx="3749040" cy="347472"/>
          </a:xfrm>
          <a:prstGeom prst="rect">
            <a:avLst/>
          </a:prstGeom>
          <a:noFill/>
          <a:ln/>
        </p:spPr>
        <p:txBody>
          <a:bodyPr wrap="square" lIns="50800" tIns="50800" rIns="50800" bIns="50800" rtlCol="0" anchor="ctr"/>
          <a:lstStyle/>
          <a:p>
            <a:pPr marL="0" indent="0" algn="r" rtl="1">
              <a:buNone/>
            </a:pPr>
            <a:r>
              <a:rPr lang="en-US" sz="1200">
                <a:solidFill>
                  <a:srgbClr val="EDE8E0"/>
                </a:solidFill>
                <a:latin typeface="Calibri" pitchFamily="34" charset="0"/>
                <a:ea typeface="Calibri" pitchFamily="34" charset="-122"/>
                <a:cs typeface="Calibri" pitchFamily="34" charset="-120"/>
              </a:rPr>
              <a:t>أقل عُرضةً للاضطرابات النفسية</a:t>
            </a:r>
            <a:endParaRPr lang="en-US" sz="1200"/>
          </a:p>
        </p:txBody>
      </p:sp>
      <p:pic>
        <p:nvPicPr>
          <p:cNvPr id="12" name="Image 1" descr="preencoded.png"/>
          <p:cNvPicPr>
            <a:picLocks noChangeAspect="1"/>
          </p:cNvPicPr>
          <p:nvPr/>
        </p:nvPicPr>
        <p:blipFill>
          <a:blip r:embed="rId3"/>
          <a:stretch>
            <a:fillRect/>
          </a:stretch>
        </p:blipFill>
        <p:spPr>
          <a:xfrm>
            <a:off x="347472" y="2816352"/>
            <a:ext cx="256032" cy="256032"/>
          </a:xfrm>
          <a:prstGeom prst="rect">
            <a:avLst/>
          </a:prstGeom>
        </p:spPr>
      </p:pic>
      <p:sp>
        <p:nvSpPr>
          <p:cNvPr id="13" name="Text 9"/>
          <p:cNvSpPr/>
          <p:nvPr/>
        </p:nvSpPr>
        <p:spPr>
          <a:xfrm>
            <a:off x="685800" y="2779776"/>
            <a:ext cx="3749040" cy="347472"/>
          </a:xfrm>
          <a:prstGeom prst="rect">
            <a:avLst/>
          </a:prstGeom>
          <a:noFill/>
          <a:ln/>
        </p:spPr>
        <p:txBody>
          <a:bodyPr wrap="square" lIns="50800" tIns="50800" rIns="50800" bIns="50800" rtlCol="0" anchor="ctr"/>
          <a:lstStyle/>
          <a:p>
            <a:pPr marL="0" indent="0" algn="r" rtl="1">
              <a:buNone/>
            </a:pPr>
            <a:r>
              <a:rPr lang="en-US" sz="1200">
                <a:solidFill>
                  <a:srgbClr val="EDE8E0"/>
                </a:solidFill>
                <a:latin typeface="Calibri" pitchFamily="34" charset="0"/>
                <a:ea typeface="Calibri" pitchFamily="34" charset="-122"/>
                <a:cs typeface="Calibri" pitchFamily="34" charset="-120"/>
              </a:rPr>
              <a:t>أقل فشلاً دراسياً ومهنياً</a:t>
            </a:r>
            <a:endParaRPr lang="en-US" sz="1200"/>
          </a:p>
        </p:txBody>
      </p:sp>
      <p:pic>
        <p:nvPicPr>
          <p:cNvPr id="14" name="Image 2" descr="preencoded.png"/>
          <p:cNvPicPr>
            <a:picLocks noChangeAspect="1"/>
          </p:cNvPicPr>
          <p:nvPr/>
        </p:nvPicPr>
        <p:blipFill>
          <a:blip r:embed="rId3"/>
          <a:stretch>
            <a:fillRect/>
          </a:stretch>
        </p:blipFill>
        <p:spPr>
          <a:xfrm>
            <a:off x="347472" y="3291840"/>
            <a:ext cx="256032" cy="256032"/>
          </a:xfrm>
          <a:prstGeom prst="rect">
            <a:avLst/>
          </a:prstGeom>
        </p:spPr>
      </p:pic>
      <p:sp>
        <p:nvSpPr>
          <p:cNvPr id="15" name="Text 10"/>
          <p:cNvSpPr/>
          <p:nvPr/>
        </p:nvSpPr>
        <p:spPr>
          <a:xfrm>
            <a:off x="685800" y="3255264"/>
            <a:ext cx="3749040" cy="347472"/>
          </a:xfrm>
          <a:prstGeom prst="rect">
            <a:avLst/>
          </a:prstGeom>
          <a:noFill/>
          <a:ln/>
        </p:spPr>
        <p:txBody>
          <a:bodyPr wrap="square" lIns="50800" tIns="50800" rIns="50800" bIns="50800" rtlCol="0" anchor="ctr"/>
          <a:lstStyle/>
          <a:p>
            <a:pPr marL="0" indent="0" algn="r" rtl="1">
              <a:buNone/>
            </a:pPr>
            <a:r>
              <a:rPr lang="en-US" sz="1200">
                <a:solidFill>
                  <a:srgbClr val="EDE8E0"/>
                </a:solidFill>
                <a:latin typeface="Calibri" pitchFamily="34" charset="0"/>
                <a:ea typeface="Calibri" pitchFamily="34" charset="-122"/>
                <a:cs typeface="Calibri" pitchFamily="34" charset="-120"/>
              </a:rPr>
              <a:t>أقل ميلاً للسلوك الإجرامي</a:t>
            </a:r>
            <a:endParaRPr lang="en-US" sz="1200"/>
          </a:p>
        </p:txBody>
      </p:sp>
      <p:pic>
        <p:nvPicPr>
          <p:cNvPr id="16" name="Image 3" descr="preencoded.png"/>
          <p:cNvPicPr>
            <a:picLocks noChangeAspect="1"/>
          </p:cNvPicPr>
          <p:nvPr/>
        </p:nvPicPr>
        <p:blipFill>
          <a:blip r:embed="rId3"/>
          <a:stretch>
            <a:fillRect/>
          </a:stretch>
        </p:blipFill>
        <p:spPr>
          <a:xfrm>
            <a:off x="347472" y="3767328"/>
            <a:ext cx="256032" cy="256032"/>
          </a:xfrm>
          <a:prstGeom prst="rect">
            <a:avLst/>
          </a:prstGeom>
        </p:spPr>
      </p:pic>
      <p:sp>
        <p:nvSpPr>
          <p:cNvPr id="17" name="Text 11"/>
          <p:cNvSpPr/>
          <p:nvPr/>
        </p:nvSpPr>
        <p:spPr>
          <a:xfrm>
            <a:off x="685800" y="3730752"/>
            <a:ext cx="3749040" cy="347472"/>
          </a:xfrm>
          <a:prstGeom prst="rect">
            <a:avLst/>
          </a:prstGeom>
          <a:noFill/>
          <a:ln/>
        </p:spPr>
        <p:txBody>
          <a:bodyPr wrap="square" lIns="50800" tIns="50800" rIns="50800" bIns="50800" rtlCol="0" anchor="ctr"/>
          <a:lstStyle/>
          <a:p>
            <a:pPr marL="0" indent="0" algn="r" rtl="1">
              <a:buNone/>
            </a:pPr>
            <a:r>
              <a:rPr lang="en-US" sz="1200">
                <a:solidFill>
                  <a:srgbClr val="EDE8E0"/>
                </a:solidFill>
                <a:latin typeface="Calibri" pitchFamily="34" charset="0"/>
                <a:ea typeface="Calibri" pitchFamily="34" charset="-122"/>
                <a:cs typeface="Calibri" pitchFamily="34" charset="-120"/>
              </a:rPr>
              <a:t>أقل وقوعاً في المشكلات الاجتماعية</a:t>
            </a:r>
            <a:endParaRPr lang="en-US" sz="1200"/>
          </a:p>
        </p:txBody>
      </p:sp>
      <p:sp>
        <p:nvSpPr>
          <p:cNvPr id="18" name="Shape 12"/>
          <p:cNvSpPr/>
          <p:nvPr/>
        </p:nvSpPr>
        <p:spPr>
          <a:xfrm>
            <a:off x="4736592" y="932688"/>
            <a:ext cx="4160520" cy="4041648"/>
          </a:xfrm>
          <a:prstGeom prst="rect">
            <a:avLst/>
          </a:prstGeom>
          <a:solidFill>
            <a:srgbClr val="122B42"/>
          </a:solidFill>
          <a:ln w="25400">
            <a:solidFill>
              <a:srgbClr val="1A7A74"/>
            </a:solidFill>
            <a:prstDash val="solid"/>
          </a:ln>
        </p:spPr>
        <p:txBody>
          <a:bodyPr/>
          <a:lstStyle/>
          <a:p>
            <a:endParaRPr lang="en-US"/>
          </a:p>
        </p:txBody>
      </p:sp>
      <p:sp>
        <p:nvSpPr>
          <p:cNvPr id="19" name="Shape 13"/>
          <p:cNvSpPr/>
          <p:nvPr/>
        </p:nvSpPr>
        <p:spPr>
          <a:xfrm>
            <a:off x="4736592" y="932688"/>
            <a:ext cx="4160520" cy="502920"/>
          </a:xfrm>
          <a:prstGeom prst="rect">
            <a:avLst/>
          </a:prstGeom>
          <a:solidFill>
            <a:srgbClr val="1A7A74"/>
          </a:solidFill>
          <a:ln w="12700">
            <a:solidFill>
              <a:srgbClr val="1A7A74"/>
            </a:solidFill>
            <a:prstDash val="solid"/>
          </a:ln>
        </p:spPr>
        <p:txBody>
          <a:bodyPr/>
          <a:lstStyle/>
          <a:p>
            <a:endParaRPr lang="en-US"/>
          </a:p>
        </p:txBody>
      </p:sp>
      <p:sp>
        <p:nvSpPr>
          <p:cNvPr id="20" name="Text 14"/>
          <p:cNvSpPr/>
          <p:nvPr/>
        </p:nvSpPr>
        <p:spPr>
          <a:xfrm>
            <a:off x="4736592" y="932688"/>
            <a:ext cx="4160520" cy="50292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دراسة Gillham وزملائه (2011)</a:t>
            </a:r>
            <a:endParaRPr lang="en-US" sz="1300"/>
          </a:p>
        </p:txBody>
      </p:sp>
      <p:sp>
        <p:nvSpPr>
          <p:cNvPr id="21" name="Text 15"/>
          <p:cNvSpPr/>
          <p:nvPr/>
        </p:nvSpPr>
        <p:spPr>
          <a:xfrm>
            <a:off x="4828032" y="1508760"/>
            <a:ext cx="3977640" cy="347472"/>
          </a:xfrm>
          <a:prstGeom prst="rect">
            <a:avLst/>
          </a:prstGeom>
          <a:noFill/>
          <a:ln/>
        </p:spPr>
        <p:txBody>
          <a:bodyPr wrap="square" lIns="0" tIns="0" rIns="0" bIns="0" rtlCol="0" anchor="ctr"/>
          <a:lstStyle/>
          <a:p>
            <a:pPr marL="0" indent="0" algn="ctr" rtl="1">
              <a:buNone/>
            </a:pPr>
            <a:r>
              <a:rPr lang="en-US" sz="1200" i="1">
                <a:solidFill>
                  <a:srgbClr val="E5C97A"/>
                </a:solidFill>
                <a:latin typeface="Calibri" pitchFamily="34" charset="0"/>
                <a:ea typeface="Calibri" pitchFamily="34" charset="-122"/>
                <a:cs typeface="Calibri" pitchFamily="34" charset="-120"/>
              </a:rPr>
              <a:t>المراهقون: الفضائل تنبأت بالنتائج</a:t>
            </a:r>
            <a:endParaRPr lang="en-US" sz="1200"/>
          </a:p>
        </p:txBody>
      </p:sp>
      <p:sp>
        <p:nvSpPr>
          <p:cNvPr id="22" name="Text 16"/>
          <p:cNvSpPr/>
          <p:nvPr/>
        </p:nvSpPr>
        <p:spPr>
          <a:xfrm>
            <a:off x="4828032" y="1938528"/>
            <a:ext cx="3977640" cy="320040"/>
          </a:xfrm>
          <a:prstGeom prst="rect">
            <a:avLst/>
          </a:prstGeom>
          <a:noFill/>
          <a:ln/>
        </p:spPr>
        <p:txBody>
          <a:bodyPr wrap="square" lIns="0" tIns="0" rIns="0" bIns="0" rtlCol="0" anchor="ctr"/>
          <a:lstStyle/>
          <a:p>
            <a:pPr marL="0" indent="0" algn="ctr" rtl="1">
              <a:buNone/>
            </a:pPr>
            <a:r>
              <a:rPr lang="en-US" sz="1200" b="1">
                <a:solidFill>
                  <a:srgbClr val="EDE8E0"/>
                </a:solidFill>
                <a:latin typeface="Calibri" pitchFamily="34" charset="0"/>
                <a:ea typeface="Calibri" pitchFamily="34" charset="-122"/>
                <a:cs typeface="Calibri" pitchFamily="34" charset="-120"/>
              </a:rPr>
              <a:t>وجدت أن الفضائل تُنبئ بـ:</a:t>
            </a:r>
            <a:endParaRPr lang="en-US" sz="1200"/>
          </a:p>
        </p:txBody>
      </p:sp>
      <p:sp>
        <p:nvSpPr>
          <p:cNvPr id="23" name="Shape 17"/>
          <p:cNvSpPr/>
          <p:nvPr/>
        </p:nvSpPr>
        <p:spPr>
          <a:xfrm>
            <a:off x="4919472" y="2331720"/>
            <a:ext cx="3611880" cy="960120"/>
          </a:xfrm>
          <a:prstGeom prst="rect">
            <a:avLst/>
          </a:prstGeom>
          <a:solidFill>
            <a:srgbClr val="1C3D2C"/>
          </a:solidFill>
          <a:ln w="12700">
            <a:solidFill>
              <a:srgbClr val="1A7A74"/>
            </a:solidFill>
            <a:prstDash val="solid"/>
          </a:ln>
        </p:spPr>
        <p:txBody>
          <a:bodyPr/>
          <a:lstStyle/>
          <a:p>
            <a:endParaRPr lang="en-US"/>
          </a:p>
        </p:txBody>
      </p:sp>
      <p:sp>
        <p:nvSpPr>
          <p:cNvPr id="24" name="Text 18"/>
          <p:cNvSpPr/>
          <p:nvPr/>
        </p:nvSpPr>
        <p:spPr>
          <a:xfrm>
            <a:off x="4919472" y="2331720"/>
            <a:ext cx="3611880" cy="475488"/>
          </a:xfrm>
          <a:prstGeom prst="rect">
            <a:avLst/>
          </a:prstGeom>
          <a:noFill/>
          <a:ln/>
        </p:spPr>
        <p:txBody>
          <a:bodyPr wrap="square" lIns="0" tIns="0" rIns="0" bIns="0" rtlCol="0" anchor="ctr"/>
          <a:lstStyle/>
          <a:p>
            <a:pPr marL="0" indent="0" algn="ctr" rtl="1">
              <a:buNone/>
            </a:pPr>
            <a:r>
              <a:rPr lang="en-US" sz="1800" b="1">
                <a:solidFill>
                  <a:srgbClr val="1A7A74"/>
                </a:solidFill>
                <a:latin typeface="Calibri" pitchFamily="34" charset="0"/>
                <a:ea typeface="Calibri" pitchFamily="34" charset="-122"/>
                <a:cs typeface="Calibri" pitchFamily="34" charset="-120"/>
              </a:rPr>
              <a:t>↓ انخفاض الاكتئاب</a:t>
            </a:r>
            <a:endParaRPr lang="en-US" sz="1800"/>
          </a:p>
        </p:txBody>
      </p:sp>
      <p:sp>
        <p:nvSpPr>
          <p:cNvPr id="25" name="Text 19"/>
          <p:cNvSpPr/>
          <p:nvPr/>
        </p:nvSpPr>
        <p:spPr>
          <a:xfrm>
            <a:off x="4919472" y="2807208"/>
            <a:ext cx="3611880" cy="475488"/>
          </a:xfrm>
          <a:prstGeom prst="rect">
            <a:avLst/>
          </a:prstGeom>
          <a:noFill/>
          <a:ln/>
        </p:spPr>
        <p:txBody>
          <a:bodyPr wrap="square" lIns="0" tIns="0" rIns="0" bIns="0" rtlCol="0" anchor="ctr"/>
          <a:lstStyle/>
          <a:p>
            <a:pPr marL="0" indent="0" algn="ctr" rtl="1">
              <a:buNone/>
            </a:pPr>
            <a:r>
              <a:rPr lang="en-US" sz="1800" b="1">
                <a:solidFill>
                  <a:srgbClr val="E5C97A"/>
                </a:solidFill>
                <a:latin typeface="Calibri" pitchFamily="34" charset="0"/>
                <a:ea typeface="Calibri" pitchFamily="34" charset="-122"/>
                <a:cs typeface="Calibri" pitchFamily="34" charset="-120"/>
              </a:rPr>
              <a:t>↑ ارتفاع الرضا عن الحياة</a:t>
            </a:r>
            <a:endParaRPr lang="en-US" sz="1800"/>
          </a:p>
        </p:txBody>
      </p:sp>
      <p:sp>
        <p:nvSpPr>
          <p:cNvPr id="26" name="Text 20"/>
          <p:cNvSpPr/>
          <p:nvPr/>
        </p:nvSpPr>
        <p:spPr>
          <a:xfrm>
            <a:off x="4828032" y="3401568"/>
            <a:ext cx="3977640" cy="640080"/>
          </a:xfrm>
          <a:prstGeom prst="rect">
            <a:avLst/>
          </a:prstGeom>
          <a:noFill/>
          <a:ln/>
        </p:spPr>
        <p:txBody>
          <a:bodyPr wrap="square" lIns="0" tIns="0" rIns="0" bIns="0" rtlCol="0" anchor="t"/>
          <a:lstStyle/>
          <a:p>
            <a:pPr marL="0" indent="0" algn="ctr" rtl="1">
              <a:buNone/>
            </a:pPr>
            <a:r>
              <a:rPr lang="en-US" sz="1400" i="1">
                <a:solidFill>
                  <a:srgbClr val="A8CCE4"/>
                </a:solidFill>
                <a:latin typeface="Calibri" pitchFamily="34" charset="0"/>
                <a:ea typeface="Calibri" pitchFamily="34" charset="-122"/>
                <a:cs typeface="Calibri" pitchFamily="34" charset="-120"/>
              </a:rPr>
              <a:t>الفضائل تُنظّم الانفعال وتحمي النفس</a:t>
            </a:r>
            <a:endParaRPr lang="en-US" sz="1400"/>
          </a:p>
        </p:txBody>
      </p:sp>
      <p:sp>
        <p:nvSpPr>
          <p:cNvPr id="27" name="Shape 21"/>
          <p:cNvSpPr/>
          <p:nvPr/>
        </p:nvSpPr>
        <p:spPr>
          <a:xfrm>
            <a:off x="256032" y="4663440"/>
            <a:ext cx="8631936" cy="347472"/>
          </a:xfrm>
          <a:prstGeom prst="rect">
            <a:avLst/>
          </a:prstGeom>
          <a:solidFill>
            <a:srgbClr val="143250"/>
          </a:solidFill>
          <a:ln w="12700">
            <a:solidFill>
              <a:srgbClr val="143250"/>
            </a:solidFill>
            <a:prstDash val="solid"/>
          </a:ln>
        </p:spPr>
        <p:txBody>
          <a:bodyPr/>
          <a:lstStyle/>
          <a:p>
            <a:endParaRPr lang="en-US"/>
          </a:p>
        </p:txBody>
      </p:sp>
      <p:sp>
        <p:nvSpPr>
          <p:cNvPr id="28" name="Text 22"/>
          <p:cNvSpPr/>
          <p:nvPr/>
        </p:nvSpPr>
        <p:spPr>
          <a:xfrm>
            <a:off x="256032" y="4663440"/>
            <a:ext cx="8631936" cy="347472"/>
          </a:xfrm>
          <a:prstGeom prst="rect">
            <a:avLst/>
          </a:prstGeom>
          <a:noFill/>
          <a:ln/>
        </p:spPr>
        <p:txBody>
          <a:bodyPr wrap="square" lIns="0" tIns="0" rIns="0" bIns="0" rtlCol="0" anchor="ctr"/>
          <a:lstStyle/>
          <a:p>
            <a:pPr marL="0" indent="0" algn="ctr" rtl="1">
              <a:buNone/>
            </a:pPr>
            <a:r>
              <a:rPr lang="en-US" sz="1300" b="1">
                <a:solidFill>
                  <a:srgbClr val="C8A84B"/>
                </a:solidFill>
                <a:latin typeface="Calibri" pitchFamily="34" charset="0"/>
                <a:ea typeface="Calibri" pitchFamily="34" charset="-122"/>
                <a:cs typeface="Calibri" pitchFamily="34" charset="-120"/>
              </a:rPr>
              <a:t>عوامل وقائية عبر الحياة كلها</a:t>
            </a:r>
            <a:endParaRPr lang="en-US" sz="13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800" b="1">
                <a:solidFill>
                  <a:srgbClr val="FFFFFF"/>
                </a:solidFill>
                <a:latin typeface="Calibri" pitchFamily="34" charset="0"/>
                <a:ea typeface="Calibri" pitchFamily="34" charset="-122"/>
                <a:cs typeface="Calibri" pitchFamily="34" charset="-120"/>
              </a:rPr>
              <a:t>مَشْروعُ أُكْسْفورد لِلخُلُقِ</a:t>
            </a:r>
            <a:endParaRPr lang="en-US" sz="2800"/>
          </a:p>
        </p:txBody>
      </p:sp>
      <p:sp>
        <p:nvSpPr>
          <p:cNvPr id="4" name="Text 2"/>
          <p:cNvSpPr/>
          <p:nvPr/>
        </p:nvSpPr>
        <p:spPr>
          <a:xfrm>
            <a:off x="274320" y="594360"/>
            <a:ext cx="8595360" cy="274320"/>
          </a:xfrm>
          <a:prstGeom prst="rect">
            <a:avLst/>
          </a:prstGeom>
          <a:noFill/>
          <a:ln/>
        </p:spPr>
        <p:txBody>
          <a:bodyPr wrap="square" lIns="0" tIns="0" rIns="0" bIns="0" rtlCol="0" anchor="ctr"/>
          <a:lstStyle/>
          <a:p>
            <a:pPr marL="0" indent="0" algn="ctr" rtl="1">
              <a:buNone/>
            </a:pPr>
            <a:r>
              <a:rPr lang="en-US" sz="1100" i="1">
                <a:solidFill>
                  <a:srgbClr val="C8A84B"/>
                </a:solidFill>
                <a:latin typeface="Calibri" pitchFamily="34" charset="0"/>
                <a:ea typeface="Calibri" pitchFamily="34" charset="-122"/>
                <a:cs typeface="Calibri" pitchFamily="34" charset="-120"/>
              </a:rPr>
              <a:t>Lamb, Brant &amp; Brook (2021)</a:t>
            </a:r>
            <a:endParaRPr lang="en-US" sz="1100"/>
          </a:p>
        </p:txBody>
      </p:sp>
      <p:sp>
        <p:nvSpPr>
          <p:cNvPr id="5" name="Text 3"/>
          <p:cNvSpPr/>
          <p:nvPr/>
        </p:nvSpPr>
        <p:spPr>
          <a:xfrm>
            <a:off x="274320" y="932688"/>
            <a:ext cx="8595360" cy="384048"/>
          </a:xfrm>
          <a:prstGeom prst="rect">
            <a:avLst/>
          </a:prstGeom>
          <a:noFill/>
          <a:ln/>
        </p:spPr>
        <p:txBody>
          <a:bodyPr wrap="square" lIns="0" tIns="0" rIns="0" bIns="0" rtlCol="0" anchor="ctr"/>
          <a:lstStyle/>
          <a:p>
            <a:pPr marL="0" indent="0" algn="ctr" rtl="1">
              <a:buNone/>
            </a:pPr>
            <a:r>
              <a:rPr lang="en-US" sz="1500" i="1">
                <a:solidFill>
                  <a:srgbClr val="E5C97A"/>
                </a:solidFill>
                <a:latin typeface="Calibri" pitchFamily="34" charset="0"/>
                <a:ea typeface="Calibri" pitchFamily="34" charset="-122"/>
                <a:cs typeface="Calibri" pitchFamily="34" charset="-120"/>
              </a:rPr>
              <a:t>سبع استراتيجيات أرسطية لتنمية الفضائل</a:t>
            </a:r>
            <a:endParaRPr lang="en-US" sz="1500"/>
          </a:p>
        </p:txBody>
      </p:sp>
      <p:sp>
        <p:nvSpPr>
          <p:cNvPr id="6" name="Shape 4"/>
          <p:cNvSpPr/>
          <p:nvPr/>
        </p:nvSpPr>
        <p:spPr>
          <a:xfrm>
            <a:off x="4691575" y="1380744"/>
            <a:ext cx="4251960" cy="594360"/>
          </a:xfrm>
          <a:prstGeom prst="rect">
            <a:avLst/>
          </a:prstGeom>
          <a:solidFill>
            <a:srgbClr val="122B42"/>
          </a:solidFill>
          <a:ln w="12700">
            <a:solidFill>
              <a:srgbClr val="1A7A74"/>
            </a:solidFill>
            <a:prstDash val="solid"/>
          </a:ln>
        </p:spPr>
        <p:txBody>
          <a:bodyPr/>
          <a:lstStyle/>
          <a:p>
            <a:endParaRPr lang="en-US"/>
          </a:p>
        </p:txBody>
      </p:sp>
      <p:sp>
        <p:nvSpPr>
          <p:cNvPr id="7" name="Shape 5"/>
          <p:cNvSpPr/>
          <p:nvPr/>
        </p:nvSpPr>
        <p:spPr>
          <a:xfrm>
            <a:off x="4783015" y="1472184"/>
            <a:ext cx="411480" cy="411480"/>
          </a:xfrm>
          <a:prstGeom prst="ellipse">
            <a:avLst/>
          </a:prstGeom>
          <a:solidFill>
            <a:srgbClr val="1A7A74"/>
          </a:solidFill>
          <a:ln w="12700">
            <a:solidFill>
              <a:srgbClr val="1A7A74"/>
            </a:solidFill>
            <a:prstDash val="solid"/>
          </a:ln>
        </p:spPr>
        <p:txBody>
          <a:bodyPr/>
          <a:lstStyle/>
          <a:p>
            <a:endParaRPr lang="en-US"/>
          </a:p>
        </p:txBody>
      </p:sp>
      <p:sp>
        <p:nvSpPr>
          <p:cNvPr id="8" name="Text 6"/>
          <p:cNvSpPr/>
          <p:nvPr/>
        </p:nvSpPr>
        <p:spPr>
          <a:xfrm>
            <a:off x="4783015" y="1472184"/>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١</a:t>
            </a:r>
            <a:endParaRPr lang="en-US" sz="1300"/>
          </a:p>
        </p:txBody>
      </p:sp>
      <p:sp>
        <p:nvSpPr>
          <p:cNvPr id="9" name="Text 7"/>
          <p:cNvSpPr/>
          <p:nvPr/>
        </p:nvSpPr>
        <p:spPr>
          <a:xfrm>
            <a:off x="5285935" y="1399032"/>
            <a:ext cx="3566160"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الاعتياد بالممارسة</a:t>
            </a:r>
            <a:endParaRPr lang="en-US" sz="1400"/>
          </a:p>
        </p:txBody>
      </p:sp>
      <p:sp>
        <p:nvSpPr>
          <p:cNvPr id="10" name="Text 8"/>
          <p:cNvSpPr/>
          <p:nvPr/>
        </p:nvSpPr>
        <p:spPr>
          <a:xfrm>
            <a:off x="5285935" y="1691640"/>
            <a:ext cx="3566160"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تكرار الفضيلة حتى تُصبح طبعاً</a:t>
            </a:r>
            <a:endParaRPr lang="en-US" sz="1100"/>
          </a:p>
        </p:txBody>
      </p:sp>
      <p:sp>
        <p:nvSpPr>
          <p:cNvPr id="11" name="Shape 9"/>
          <p:cNvSpPr/>
          <p:nvPr/>
        </p:nvSpPr>
        <p:spPr>
          <a:xfrm>
            <a:off x="4691575" y="2093976"/>
            <a:ext cx="4251960" cy="594360"/>
          </a:xfrm>
          <a:prstGeom prst="rect">
            <a:avLst/>
          </a:prstGeom>
          <a:solidFill>
            <a:srgbClr val="122B42"/>
          </a:solidFill>
          <a:ln w="12700">
            <a:solidFill>
              <a:srgbClr val="1A7A74"/>
            </a:solidFill>
            <a:prstDash val="solid"/>
          </a:ln>
        </p:spPr>
        <p:txBody>
          <a:bodyPr/>
          <a:lstStyle/>
          <a:p>
            <a:endParaRPr lang="en-US"/>
          </a:p>
        </p:txBody>
      </p:sp>
      <p:sp>
        <p:nvSpPr>
          <p:cNvPr id="12" name="Shape 10"/>
          <p:cNvSpPr/>
          <p:nvPr/>
        </p:nvSpPr>
        <p:spPr>
          <a:xfrm>
            <a:off x="4783015" y="2185416"/>
            <a:ext cx="411480" cy="411480"/>
          </a:xfrm>
          <a:prstGeom prst="ellipse">
            <a:avLst/>
          </a:prstGeom>
          <a:solidFill>
            <a:srgbClr val="1A7A74"/>
          </a:solidFill>
          <a:ln w="12700">
            <a:solidFill>
              <a:srgbClr val="1A7A74"/>
            </a:solidFill>
            <a:prstDash val="solid"/>
          </a:ln>
        </p:spPr>
        <p:txBody>
          <a:bodyPr/>
          <a:lstStyle/>
          <a:p>
            <a:endParaRPr lang="en-US"/>
          </a:p>
        </p:txBody>
      </p:sp>
      <p:sp>
        <p:nvSpPr>
          <p:cNvPr id="13" name="Text 11"/>
          <p:cNvSpPr/>
          <p:nvPr/>
        </p:nvSpPr>
        <p:spPr>
          <a:xfrm>
            <a:off x="4783015" y="2185416"/>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٢</a:t>
            </a:r>
            <a:endParaRPr lang="en-US" sz="1300"/>
          </a:p>
        </p:txBody>
      </p:sp>
      <p:sp>
        <p:nvSpPr>
          <p:cNvPr id="14" name="Text 12"/>
          <p:cNvSpPr/>
          <p:nvPr/>
        </p:nvSpPr>
        <p:spPr>
          <a:xfrm>
            <a:off x="5285935" y="2112264"/>
            <a:ext cx="3566160"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التأمل والتفكّر</a:t>
            </a:r>
            <a:endParaRPr lang="en-US" sz="1400"/>
          </a:p>
        </p:txBody>
      </p:sp>
      <p:sp>
        <p:nvSpPr>
          <p:cNvPr id="15" name="Text 13"/>
          <p:cNvSpPr/>
          <p:nvPr/>
        </p:nvSpPr>
        <p:spPr>
          <a:xfrm>
            <a:off x="5285935" y="2404872"/>
            <a:ext cx="3566160"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الاستخلاص من التجربة المعاشة</a:t>
            </a:r>
            <a:endParaRPr lang="en-US" sz="1100"/>
          </a:p>
        </p:txBody>
      </p:sp>
      <p:sp>
        <p:nvSpPr>
          <p:cNvPr id="16" name="Shape 14"/>
          <p:cNvSpPr/>
          <p:nvPr/>
        </p:nvSpPr>
        <p:spPr>
          <a:xfrm>
            <a:off x="4691575" y="2807208"/>
            <a:ext cx="4251960" cy="594360"/>
          </a:xfrm>
          <a:prstGeom prst="rect">
            <a:avLst/>
          </a:prstGeom>
          <a:solidFill>
            <a:srgbClr val="122B42"/>
          </a:solidFill>
          <a:ln w="12700">
            <a:solidFill>
              <a:srgbClr val="1A7A74"/>
            </a:solidFill>
            <a:prstDash val="solid"/>
          </a:ln>
        </p:spPr>
        <p:txBody>
          <a:bodyPr/>
          <a:lstStyle/>
          <a:p>
            <a:endParaRPr lang="en-US"/>
          </a:p>
        </p:txBody>
      </p:sp>
      <p:sp>
        <p:nvSpPr>
          <p:cNvPr id="17" name="Shape 15"/>
          <p:cNvSpPr/>
          <p:nvPr/>
        </p:nvSpPr>
        <p:spPr>
          <a:xfrm>
            <a:off x="4783015" y="2898648"/>
            <a:ext cx="411480" cy="411480"/>
          </a:xfrm>
          <a:prstGeom prst="ellipse">
            <a:avLst/>
          </a:prstGeom>
          <a:solidFill>
            <a:srgbClr val="1A7A74"/>
          </a:solidFill>
          <a:ln w="12700">
            <a:solidFill>
              <a:srgbClr val="1A7A74"/>
            </a:solidFill>
            <a:prstDash val="solid"/>
          </a:ln>
        </p:spPr>
        <p:txBody>
          <a:bodyPr/>
          <a:lstStyle/>
          <a:p>
            <a:endParaRPr lang="en-US"/>
          </a:p>
        </p:txBody>
      </p:sp>
      <p:sp>
        <p:nvSpPr>
          <p:cNvPr id="18" name="Text 16"/>
          <p:cNvSpPr/>
          <p:nvPr/>
        </p:nvSpPr>
        <p:spPr>
          <a:xfrm>
            <a:off x="4783015" y="2898648"/>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٣</a:t>
            </a:r>
            <a:endParaRPr lang="en-US" sz="1300"/>
          </a:p>
        </p:txBody>
      </p:sp>
      <p:sp>
        <p:nvSpPr>
          <p:cNvPr id="19" name="Text 17"/>
          <p:cNvSpPr/>
          <p:nvPr/>
        </p:nvSpPr>
        <p:spPr>
          <a:xfrm>
            <a:off x="5285935" y="2825496"/>
            <a:ext cx="3566160"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الاقتداء بالنماذج</a:t>
            </a:r>
            <a:endParaRPr lang="en-US" sz="1400"/>
          </a:p>
        </p:txBody>
      </p:sp>
      <p:sp>
        <p:nvSpPr>
          <p:cNvPr id="20" name="Text 18"/>
          <p:cNvSpPr/>
          <p:nvPr/>
        </p:nvSpPr>
        <p:spPr>
          <a:xfrm>
            <a:off x="5285935" y="3118104"/>
            <a:ext cx="3566160"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التعلّم من القدوات الحسنة</a:t>
            </a:r>
            <a:endParaRPr lang="en-US" sz="1100"/>
          </a:p>
        </p:txBody>
      </p:sp>
      <p:sp>
        <p:nvSpPr>
          <p:cNvPr id="21" name="Shape 19"/>
          <p:cNvSpPr/>
          <p:nvPr/>
        </p:nvSpPr>
        <p:spPr>
          <a:xfrm>
            <a:off x="4691575" y="3520440"/>
            <a:ext cx="4251960" cy="594360"/>
          </a:xfrm>
          <a:prstGeom prst="rect">
            <a:avLst/>
          </a:prstGeom>
          <a:solidFill>
            <a:srgbClr val="122B42"/>
          </a:solidFill>
          <a:ln w="12700">
            <a:solidFill>
              <a:srgbClr val="1A7A74"/>
            </a:solidFill>
            <a:prstDash val="solid"/>
          </a:ln>
        </p:spPr>
        <p:txBody>
          <a:bodyPr/>
          <a:lstStyle/>
          <a:p>
            <a:endParaRPr lang="en-US"/>
          </a:p>
        </p:txBody>
      </p:sp>
      <p:sp>
        <p:nvSpPr>
          <p:cNvPr id="22" name="Shape 20"/>
          <p:cNvSpPr/>
          <p:nvPr/>
        </p:nvSpPr>
        <p:spPr>
          <a:xfrm>
            <a:off x="4783015" y="3611880"/>
            <a:ext cx="411480" cy="411480"/>
          </a:xfrm>
          <a:prstGeom prst="ellipse">
            <a:avLst/>
          </a:prstGeom>
          <a:solidFill>
            <a:srgbClr val="1A7A74"/>
          </a:solidFill>
          <a:ln w="12700">
            <a:solidFill>
              <a:srgbClr val="1A7A74"/>
            </a:solidFill>
            <a:prstDash val="solid"/>
          </a:ln>
        </p:spPr>
        <p:txBody>
          <a:bodyPr/>
          <a:lstStyle/>
          <a:p>
            <a:endParaRPr lang="en-US"/>
          </a:p>
        </p:txBody>
      </p:sp>
      <p:sp>
        <p:nvSpPr>
          <p:cNvPr id="23" name="Text 21"/>
          <p:cNvSpPr/>
          <p:nvPr/>
        </p:nvSpPr>
        <p:spPr>
          <a:xfrm>
            <a:off x="4783015" y="3611880"/>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٤</a:t>
            </a:r>
            <a:endParaRPr lang="en-US" sz="1300"/>
          </a:p>
        </p:txBody>
      </p:sp>
      <p:sp>
        <p:nvSpPr>
          <p:cNvPr id="24" name="Text 22"/>
          <p:cNvSpPr/>
          <p:nvPr/>
        </p:nvSpPr>
        <p:spPr>
          <a:xfrm>
            <a:off x="5285935" y="3538728"/>
            <a:ext cx="3566160"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الحوار الأخلاقي</a:t>
            </a:r>
            <a:endParaRPr lang="en-US" sz="1400"/>
          </a:p>
        </p:txBody>
      </p:sp>
      <p:sp>
        <p:nvSpPr>
          <p:cNvPr id="25" name="Text 23"/>
          <p:cNvSpPr/>
          <p:nvPr/>
        </p:nvSpPr>
        <p:spPr>
          <a:xfrm>
            <a:off x="5285935" y="3831336"/>
            <a:ext cx="3566160"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اللغة الأخلاقية في النقاش</a:t>
            </a:r>
            <a:endParaRPr lang="en-US" sz="1100"/>
          </a:p>
        </p:txBody>
      </p:sp>
      <p:sp>
        <p:nvSpPr>
          <p:cNvPr id="26" name="Shape 24"/>
          <p:cNvSpPr/>
          <p:nvPr/>
        </p:nvSpPr>
        <p:spPr>
          <a:xfrm>
            <a:off x="169867" y="1401494"/>
            <a:ext cx="4224528" cy="594360"/>
          </a:xfrm>
          <a:prstGeom prst="rect">
            <a:avLst/>
          </a:prstGeom>
          <a:solidFill>
            <a:srgbClr val="122B42"/>
          </a:solidFill>
          <a:ln w="12700">
            <a:solidFill>
              <a:srgbClr val="1A7A74"/>
            </a:solidFill>
            <a:prstDash val="solid"/>
          </a:ln>
        </p:spPr>
        <p:txBody>
          <a:bodyPr/>
          <a:lstStyle/>
          <a:p>
            <a:endParaRPr lang="en-US"/>
          </a:p>
        </p:txBody>
      </p:sp>
      <p:sp>
        <p:nvSpPr>
          <p:cNvPr id="27" name="Shape 25"/>
          <p:cNvSpPr/>
          <p:nvPr/>
        </p:nvSpPr>
        <p:spPr>
          <a:xfrm>
            <a:off x="261307" y="1492934"/>
            <a:ext cx="411480" cy="411480"/>
          </a:xfrm>
          <a:prstGeom prst="ellipse">
            <a:avLst/>
          </a:prstGeom>
          <a:solidFill>
            <a:srgbClr val="1A7A74"/>
          </a:solidFill>
          <a:ln w="12700">
            <a:solidFill>
              <a:srgbClr val="1A7A74"/>
            </a:solidFill>
            <a:prstDash val="solid"/>
          </a:ln>
        </p:spPr>
        <p:txBody>
          <a:bodyPr/>
          <a:lstStyle/>
          <a:p>
            <a:endParaRPr lang="en-US"/>
          </a:p>
        </p:txBody>
      </p:sp>
      <p:sp>
        <p:nvSpPr>
          <p:cNvPr id="28" name="Text 26"/>
          <p:cNvSpPr/>
          <p:nvPr/>
        </p:nvSpPr>
        <p:spPr>
          <a:xfrm>
            <a:off x="261307" y="1492934"/>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٥</a:t>
            </a:r>
            <a:endParaRPr lang="en-US" sz="1300"/>
          </a:p>
        </p:txBody>
      </p:sp>
      <p:sp>
        <p:nvSpPr>
          <p:cNvPr id="29" name="Text 27"/>
          <p:cNvSpPr/>
          <p:nvPr/>
        </p:nvSpPr>
        <p:spPr>
          <a:xfrm>
            <a:off x="764227" y="1419782"/>
            <a:ext cx="3538728"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إدراك السياق</a:t>
            </a:r>
            <a:endParaRPr lang="en-US" sz="1400"/>
          </a:p>
        </p:txBody>
      </p:sp>
      <p:sp>
        <p:nvSpPr>
          <p:cNvPr id="30" name="Text 28"/>
          <p:cNvSpPr/>
          <p:nvPr/>
        </p:nvSpPr>
        <p:spPr>
          <a:xfrm>
            <a:off x="764227" y="1712390"/>
            <a:ext cx="3538728"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الوعي بالبيئة المحيطة</a:t>
            </a:r>
            <a:endParaRPr lang="en-US" sz="1100"/>
          </a:p>
        </p:txBody>
      </p:sp>
      <p:sp>
        <p:nvSpPr>
          <p:cNvPr id="31" name="Shape 29"/>
          <p:cNvSpPr/>
          <p:nvPr/>
        </p:nvSpPr>
        <p:spPr>
          <a:xfrm>
            <a:off x="169867" y="2114726"/>
            <a:ext cx="4224528" cy="594360"/>
          </a:xfrm>
          <a:prstGeom prst="rect">
            <a:avLst/>
          </a:prstGeom>
          <a:solidFill>
            <a:srgbClr val="122B42"/>
          </a:solidFill>
          <a:ln w="12700">
            <a:solidFill>
              <a:srgbClr val="1A7A74"/>
            </a:solidFill>
            <a:prstDash val="solid"/>
          </a:ln>
        </p:spPr>
        <p:txBody>
          <a:bodyPr/>
          <a:lstStyle/>
          <a:p>
            <a:endParaRPr lang="en-US"/>
          </a:p>
        </p:txBody>
      </p:sp>
      <p:sp>
        <p:nvSpPr>
          <p:cNvPr id="32" name="Shape 30"/>
          <p:cNvSpPr/>
          <p:nvPr/>
        </p:nvSpPr>
        <p:spPr>
          <a:xfrm>
            <a:off x="261307" y="2206166"/>
            <a:ext cx="411480" cy="411480"/>
          </a:xfrm>
          <a:prstGeom prst="ellipse">
            <a:avLst/>
          </a:prstGeom>
          <a:solidFill>
            <a:srgbClr val="1A7A74"/>
          </a:solidFill>
          <a:ln w="12700">
            <a:solidFill>
              <a:srgbClr val="1A7A74"/>
            </a:solidFill>
            <a:prstDash val="solid"/>
          </a:ln>
        </p:spPr>
        <p:txBody>
          <a:bodyPr/>
          <a:lstStyle/>
          <a:p>
            <a:endParaRPr lang="en-US"/>
          </a:p>
        </p:txBody>
      </p:sp>
      <p:sp>
        <p:nvSpPr>
          <p:cNvPr id="33" name="Text 31"/>
          <p:cNvSpPr/>
          <p:nvPr/>
        </p:nvSpPr>
        <p:spPr>
          <a:xfrm>
            <a:off x="261307" y="2206166"/>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٦</a:t>
            </a:r>
            <a:endParaRPr lang="en-US" sz="1300"/>
          </a:p>
        </p:txBody>
      </p:sp>
      <p:sp>
        <p:nvSpPr>
          <p:cNvPr id="34" name="Text 32"/>
          <p:cNvSpPr/>
          <p:nvPr/>
        </p:nvSpPr>
        <p:spPr>
          <a:xfrm>
            <a:off x="764227" y="2133014"/>
            <a:ext cx="3538728"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التذكير المستمر</a:t>
            </a:r>
            <a:endParaRPr lang="en-US" sz="1400"/>
          </a:p>
        </p:txBody>
      </p:sp>
      <p:sp>
        <p:nvSpPr>
          <p:cNvPr id="35" name="Text 33"/>
          <p:cNvSpPr/>
          <p:nvPr/>
        </p:nvSpPr>
        <p:spPr>
          <a:xfrm>
            <a:off x="764227" y="2425622"/>
            <a:ext cx="3538728"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الإشارات والمنبّهات الأخلاقية</a:t>
            </a:r>
            <a:endParaRPr lang="en-US" sz="1100"/>
          </a:p>
        </p:txBody>
      </p:sp>
      <p:sp>
        <p:nvSpPr>
          <p:cNvPr id="36" name="Shape 34"/>
          <p:cNvSpPr/>
          <p:nvPr/>
        </p:nvSpPr>
        <p:spPr>
          <a:xfrm>
            <a:off x="169867" y="2827958"/>
            <a:ext cx="4224528" cy="594360"/>
          </a:xfrm>
          <a:prstGeom prst="rect">
            <a:avLst/>
          </a:prstGeom>
          <a:solidFill>
            <a:srgbClr val="122B42"/>
          </a:solidFill>
          <a:ln w="12700">
            <a:solidFill>
              <a:srgbClr val="1A7A74"/>
            </a:solidFill>
            <a:prstDash val="solid"/>
          </a:ln>
        </p:spPr>
        <p:txBody>
          <a:bodyPr/>
          <a:lstStyle/>
          <a:p>
            <a:endParaRPr lang="en-US"/>
          </a:p>
        </p:txBody>
      </p:sp>
      <p:sp>
        <p:nvSpPr>
          <p:cNvPr id="37" name="Shape 35"/>
          <p:cNvSpPr/>
          <p:nvPr/>
        </p:nvSpPr>
        <p:spPr>
          <a:xfrm>
            <a:off x="261307" y="2919398"/>
            <a:ext cx="411480" cy="411480"/>
          </a:xfrm>
          <a:prstGeom prst="ellipse">
            <a:avLst/>
          </a:prstGeom>
          <a:solidFill>
            <a:srgbClr val="1A7A74"/>
          </a:solidFill>
          <a:ln w="12700">
            <a:solidFill>
              <a:srgbClr val="1A7A74"/>
            </a:solidFill>
            <a:prstDash val="solid"/>
          </a:ln>
        </p:spPr>
        <p:txBody>
          <a:bodyPr/>
          <a:lstStyle/>
          <a:p>
            <a:endParaRPr lang="en-US"/>
          </a:p>
        </p:txBody>
      </p:sp>
      <p:sp>
        <p:nvSpPr>
          <p:cNvPr id="38" name="Text 36"/>
          <p:cNvSpPr/>
          <p:nvPr/>
        </p:nvSpPr>
        <p:spPr>
          <a:xfrm>
            <a:off x="261307" y="2919398"/>
            <a:ext cx="411480" cy="411480"/>
          </a:xfrm>
          <a:prstGeom prst="rect">
            <a:avLst/>
          </a:prstGeom>
          <a:noFill/>
          <a:ln/>
        </p:spPr>
        <p:txBody>
          <a:bodyPr wrap="square" lIns="0" tIns="0" rIns="0" bIns="0" rtlCol="0" anchor="ctr"/>
          <a:lstStyle/>
          <a:p>
            <a:pPr marL="0" indent="0" algn="ctr" rtl="1">
              <a:buNone/>
            </a:pPr>
            <a:r>
              <a:rPr lang="en-US" sz="1300" b="1">
                <a:solidFill>
                  <a:srgbClr val="FFFFFF"/>
                </a:solidFill>
                <a:latin typeface="Calibri" pitchFamily="34" charset="0"/>
                <a:ea typeface="Calibri" pitchFamily="34" charset="-122"/>
                <a:cs typeface="Calibri" pitchFamily="34" charset="-120"/>
              </a:rPr>
              <a:t>٧</a:t>
            </a:r>
            <a:endParaRPr lang="en-US" sz="1300"/>
          </a:p>
        </p:txBody>
      </p:sp>
      <p:sp>
        <p:nvSpPr>
          <p:cNvPr id="39" name="Text 37"/>
          <p:cNvSpPr/>
          <p:nvPr/>
        </p:nvSpPr>
        <p:spPr>
          <a:xfrm>
            <a:off x="764227" y="2846246"/>
            <a:ext cx="3538728" cy="320040"/>
          </a:xfrm>
          <a:prstGeom prst="rect">
            <a:avLst/>
          </a:prstGeom>
          <a:noFill/>
          <a:ln/>
        </p:spPr>
        <p:txBody>
          <a:bodyPr wrap="square" lIns="50800" tIns="50800" rIns="50800" bIns="50800" rtlCol="0" anchor="ctr"/>
          <a:lstStyle/>
          <a:p>
            <a:pPr marL="0" indent="0" algn="r" rtl="1">
              <a:buNone/>
            </a:pPr>
            <a:r>
              <a:rPr lang="en-US" sz="1400" b="1">
                <a:solidFill>
                  <a:srgbClr val="E5C97A"/>
                </a:solidFill>
                <a:latin typeface="Calibri" pitchFamily="34" charset="0"/>
                <a:ea typeface="Calibri" pitchFamily="34" charset="-122"/>
                <a:cs typeface="Calibri" pitchFamily="34" charset="-120"/>
              </a:rPr>
              <a:t>العلاقات الداعمة</a:t>
            </a:r>
            <a:endParaRPr lang="en-US" sz="1400"/>
          </a:p>
        </p:txBody>
      </p:sp>
      <p:sp>
        <p:nvSpPr>
          <p:cNvPr id="40" name="Text 38"/>
          <p:cNvSpPr/>
          <p:nvPr/>
        </p:nvSpPr>
        <p:spPr>
          <a:xfrm>
            <a:off x="764227" y="3138854"/>
            <a:ext cx="3538728" cy="256032"/>
          </a:xfrm>
          <a:prstGeom prst="rect">
            <a:avLst/>
          </a:prstGeom>
          <a:noFill/>
          <a:ln/>
        </p:spPr>
        <p:txBody>
          <a:bodyPr wrap="square" lIns="50800" tIns="50800" rIns="50800" bIns="50800" rtlCol="0" anchor="ctr"/>
          <a:lstStyle/>
          <a:p>
            <a:pPr marL="0" indent="0" algn="r" rtl="1">
              <a:buNone/>
            </a:pPr>
            <a:r>
              <a:rPr lang="en-US" sz="1100">
                <a:solidFill>
                  <a:srgbClr val="A8CCE4"/>
                </a:solidFill>
                <a:latin typeface="Calibri" pitchFamily="34" charset="0"/>
                <a:ea typeface="Calibri" pitchFamily="34" charset="-122"/>
                <a:cs typeface="Calibri" pitchFamily="34" charset="-120"/>
              </a:rPr>
              <a:t>المجتمع والبيئة الحاضنة</a:t>
            </a:r>
            <a:endParaRPr lang="en-US" sz="1100"/>
          </a:p>
        </p:txBody>
      </p:sp>
      <p:sp>
        <p:nvSpPr>
          <p:cNvPr id="41" name="Shape 39"/>
          <p:cNvSpPr/>
          <p:nvPr/>
        </p:nvSpPr>
        <p:spPr>
          <a:xfrm>
            <a:off x="256032" y="4663440"/>
            <a:ext cx="8631936" cy="347472"/>
          </a:xfrm>
          <a:prstGeom prst="rect">
            <a:avLst/>
          </a:prstGeom>
          <a:solidFill>
            <a:srgbClr val="C8A84B"/>
          </a:solidFill>
          <a:ln w="12700">
            <a:solidFill>
              <a:srgbClr val="C8A84B"/>
            </a:solidFill>
            <a:prstDash val="solid"/>
          </a:ln>
        </p:spPr>
        <p:txBody>
          <a:bodyPr/>
          <a:lstStyle/>
          <a:p>
            <a:endParaRPr lang="en-US"/>
          </a:p>
        </p:txBody>
      </p:sp>
      <p:sp>
        <p:nvSpPr>
          <p:cNvPr id="42" name="Text 40"/>
          <p:cNvSpPr/>
          <p:nvPr/>
        </p:nvSpPr>
        <p:spPr>
          <a:xfrm>
            <a:off x="256032" y="4663440"/>
            <a:ext cx="8631936" cy="347472"/>
          </a:xfrm>
          <a:prstGeom prst="rect">
            <a:avLst/>
          </a:prstGeom>
          <a:noFill/>
          <a:ln/>
        </p:spPr>
        <p:txBody>
          <a:bodyPr wrap="square" lIns="0" tIns="0" rIns="0" bIns="0" rtlCol="0" anchor="ctr"/>
          <a:lstStyle/>
          <a:p>
            <a:pPr marL="0" indent="0" algn="ctr" rtl="1">
              <a:buNone/>
            </a:pPr>
            <a:r>
              <a:rPr lang="en-US" sz="1200" b="1">
                <a:solidFill>
                  <a:srgbClr val="0C1F35"/>
                </a:solidFill>
                <a:latin typeface="Calibri" pitchFamily="34" charset="0"/>
                <a:ea typeface="Calibri" pitchFamily="34" charset="-122"/>
                <a:cs typeface="Calibri" pitchFamily="34" charset="-120"/>
              </a:rPr>
              <a:t>هذه عمليات تربوية نمائية — وهنا يبرز الدور المحوري للتراث الإسلامي</a:t>
            </a:r>
            <a:endParaRPr 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400" b="1">
                <a:solidFill>
                  <a:srgbClr val="FFFFFF"/>
                </a:solidFill>
                <a:latin typeface="Calibri" pitchFamily="34" charset="0"/>
                <a:ea typeface="Calibri" pitchFamily="34" charset="-122"/>
                <a:cs typeface="Calibri" pitchFamily="34" charset="-120"/>
              </a:rPr>
              <a:t>التُّراثُ الإِسْلامِيُّ: إِطارٌ أَشْمَلُ لِلْفَضائِلِ</a:t>
            </a:r>
            <a:endParaRPr lang="en-US" sz="2400"/>
          </a:p>
        </p:txBody>
      </p:sp>
      <p:sp>
        <p:nvSpPr>
          <p:cNvPr id="4" name="Shape 2"/>
          <p:cNvSpPr/>
          <p:nvPr/>
        </p:nvSpPr>
        <p:spPr>
          <a:xfrm>
            <a:off x="256032" y="1005840"/>
            <a:ext cx="4114800" cy="804672"/>
          </a:xfrm>
          <a:prstGeom prst="rect">
            <a:avLst/>
          </a:prstGeom>
          <a:solidFill>
            <a:srgbClr val="122B42"/>
          </a:solidFill>
          <a:ln w="25400">
            <a:solidFill>
              <a:srgbClr val="4A7FB5"/>
            </a:solidFill>
            <a:prstDash val="solid"/>
          </a:ln>
        </p:spPr>
        <p:txBody>
          <a:bodyPr/>
          <a:lstStyle/>
          <a:p>
            <a:endParaRPr lang="en-US"/>
          </a:p>
        </p:txBody>
      </p:sp>
      <p:sp>
        <p:nvSpPr>
          <p:cNvPr id="5" name="Shape 3"/>
          <p:cNvSpPr/>
          <p:nvPr/>
        </p:nvSpPr>
        <p:spPr>
          <a:xfrm>
            <a:off x="256032" y="1005840"/>
            <a:ext cx="109728" cy="804672"/>
          </a:xfrm>
          <a:prstGeom prst="rect">
            <a:avLst/>
          </a:prstGeom>
          <a:solidFill>
            <a:srgbClr val="4A7FB5"/>
          </a:solidFill>
          <a:ln w="12700">
            <a:solidFill>
              <a:srgbClr val="4A7FB5"/>
            </a:solidFill>
            <a:prstDash val="solid"/>
          </a:ln>
        </p:spPr>
        <p:txBody>
          <a:bodyPr/>
          <a:lstStyle/>
          <a:p>
            <a:endParaRPr lang="en-US"/>
          </a:p>
        </p:txBody>
      </p:sp>
      <p:sp>
        <p:nvSpPr>
          <p:cNvPr id="6" name="Text 4"/>
          <p:cNvSpPr/>
          <p:nvPr/>
        </p:nvSpPr>
        <p:spPr>
          <a:xfrm>
            <a:off x="457200" y="1024128"/>
            <a:ext cx="3794760" cy="365760"/>
          </a:xfrm>
          <a:prstGeom prst="rect">
            <a:avLst/>
          </a:prstGeom>
          <a:noFill/>
          <a:ln/>
        </p:spPr>
        <p:txBody>
          <a:bodyPr wrap="square" lIns="50800" tIns="50800" rIns="50800" bIns="50800" rtlCol="0" anchor="t"/>
          <a:lstStyle/>
          <a:p>
            <a:pPr marL="0" indent="0" algn="r" rtl="1">
              <a:buNone/>
            </a:pPr>
            <a:r>
              <a:rPr lang="en-US" sz="1500" b="1">
                <a:solidFill>
                  <a:srgbClr val="E5C97A"/>
                </a:solidFill>
                <a:latin typeface="Calibri" pitchFamily="34" charset="0"/>
                <a:ea typeface="Calibri" pitchFamily="34" charset="-122"/>
                <a:cs typeface="Calibri" pitchFamily="34" charset="-120"/>
              </a:rPr>
              <a:t>القرآن الكريم والسنة النبوية</a:t>
            </a:r>
            <a:endParaRPr lang="en-US" sz="1500"/>
          </a:p>
        </p:txBody>
      </p:sp>
      <p:sp>
        <p:nvSpPr>
          <p:cNvPr id="7" name="Text 5"/>
          <p:cNvSpPr/>
          <p:nvPr/>
        </p:nvSpPr>
        <p:spPr>
          <a:xfrm>
            <a:off x="457200" y="1389888"/>
            <a:ext cx="3794760" cy="347472"/>
          </a:xfrm>
          <a:prstGeom prst="rect">
            <a:avLst/>
          </a:prstGeom>
          <a:noFill/>
          <a:ln/>
        </p:spPr>
        <p:txBody>
          <a:bodyPr wrap="square" lIns="50800" tIns="50800" rIns="50800" bIns="50800" rtlCol="0" anchor="t"/>
          <a:lstStyle/>
          <a:p>
            <a:pPr marL="0" indent="0" algn="r" rtl="1">
              <a:buNone/>
            </a:pPr>
            <a:r>
              <a:rPr lang="en-US" sz="1200">
                <a:solidFill>
                  <a:srgbClr val="EDE8E0"/>
                </a:solidFill>
                <a:latin typeface="Calibri" pitchFamily="34" charset="0"/>
                <a:ea typeface="Calibri" pitchFamily="34" charset="-122"/>
                <a:cs typeface="Calibri" pitchFamily="34" charset="-120"/>
              </a:rPr>
              <a:t>المصدران الأساسيان للمنظومة الأخلاقية</a:t>
            </a:r>
            <a:endParaRPr lang="en-US" sz="1200"/>
          </a:p>
        </p:txBody>
      </p:sp>
      <p:sp>
        <p:nvSpPr>
          <p:cNvPr id="8" name="Shape 6"/>
          <p:cNvSpPr/>
          <p:nvPr/>
        </p:nvSpPr>
        <p:spPr>
          <a:xfrm>
            <a:off x="256032" y="2011680"/>
            <a:ext cx="4114800" cy="804672"/>
          </a:xfrm>
          <a:prstGeom prst="rect">
            <a:avLst/>
          </a:prstGeom>
          <a:solidFill>
            <a:srgbClr val="122B42"/>
          </a:solidFill>
          <a:ln w="25400">
            <a:solidFill>
              <a:srgbClr val="7A5C8A"/>
            </a:solidFill>
            <a:prstDash val="solid"/>
          </a:ln>
        </p:spPr>
        <p:txBody>
          <a:bodyPr/>
          <a:lstStyle/>
          <a:p>
            <a:endParaRPr lang="en-US"/>
          </a:p>
        </p:txBody>
      </p:sp>
      <p:sp>
        <p:nvSpPr>
          <p:cNvPr id="9" name="Shape 7"/>
          <p:cNvSpPr/>
          <p:nvPr/>
        </p:nvSpPr>
        <p:spPr>
          <a:xfrm>
            <a:off x="256032" y="2011680"/>
            <a:ext cx="109728" cy="804672"/>
          </a:xfrm>
          <a:prstGeom prst="rect">
            <a:avLst/>
          </a:prstGeom>
          <a:solidFill>
            <a:srgbClr val="7A5C8A"/>
          </a:solidFill>
          <a:ln w="12700">
            <a:solidFill>
              <a:srgbClr val="7A5C8A"/>
            </a:solidFill>
            <a:prstDash val="solid"/>
          </a:ln>
        </p:spPr>
        <p:txBody>
          <a:bodyPr/>
          <a:lstStyle/>
          <a:p>
            <a:endParaRPr lang="en-US"/>
          </a:p>
        </p:txBody>
      </p:sp>
      <p:sp>
        <p:nvSpPr>
          <p:cNvPr id="10" name="Text 8"/>
          <p:cNvSpPr/>
          <p:nvPr/>
        </p:nvSpPr>
        <p:spPr>
          <a:xfrm>
            <a:off x="457200" y="2029968"/>
            <a:ext cx="3794760" cy="365760"/>
          </a:xfrm>
          <a:prstGeom prst="rect">
            <a:avLst/>
          </a:prstGeom>
          <a:noFill/>
          <a:ln/>
        </p:spPr>
        <p:txBody>
          <a:bodyPr wrap="square" lIns="50800" tIns="50800" rIns="50800" bIns="50800" rtlCol="0" anchor="t"/>
          <a:lstStyle/>
          <a:p>
            <a:pPr marL="0" indent="0" algn="r" rtl="1">
              <a:buNone/>
            </a:pPr>
            <a:r>
              <a:rPr lang="en-US" sz="1500" b="1">
                <a:solidFill>
                  <a:srgbClr val="E5C97A"/>
                </a:solidFill>
                <a:latin typeface="Calibri" pitchFamily="34" charset="0"/>
                <a:ea typeface="Calibri" pitchFamily="34" charset="-122"/>
                <a:cs typeface="Calibri" pitchFamily="34" charset="-120"/>
              </a:rPr>
              <a:t>الاستفادة من الفلسفة اليونانية</a:t>
            </a:r>
            <a:endParaRPr lang="en-US" sz="1500"/>
          </a:p>
        </p:txBody>
      </p:sp>
      <p:sp>
        <p:nvSpPr>
          <p:cNvPr id="11" name="Text 9"/>
          <p:cNvSpPr/>
          <p:nvPr/>
        </p:nvSpPr>
        <p:spPr>
          <a:xfrm>
            <a:off x="457200" y="2395728"/>
            <a:ext cx="3794760" cy="347472"/>
          </a:xfrm>
          <a:prstGeom prst="rect">
            <a:avLst/>
          </a:prstGeom>
          <a:noFill/>
          <a:ln/>
        </p:spPr>
        <p:txBody>
          <a:bodyPr wrap="square" lIns="50800" tIns="50800" rIns="50800" bIns="50800" rtlCol="0" anchor="t"/>
          <a:lstStyle/>
          <a:p>
            <a:pPr marL="0" indent="0" algn="r" rtl="1">
              <a:buNone/>
            </a:pPr>
            <a:r>
              <a:rPr lang="en-US" sz="1200">
                <a:solidFill>
                  <a:srgbClr val="EDE8E0"/>
                </a:solidFill>
                <a:latin typeface="Calibri" pitchFamily="34" charset="0"/>
                <a:ea typeface="Calibri" pitchFamily="34" charset="-122"/>
                <a:cs typeface="Calibri" pitchFamily="34" charset="-120"/>
              </a:rPr>
              <a:t>دمج ما وافق مقاصد الشرع وتطويره</a:t>
            </a:r>
            <a:endParaRPr lang="en-US" sz="1200"/>
          </a:p>
        </p:txBody>
      </p:sp>
      <p:sp>
        <p:nvSpPr>
          <p:cNvPr id="12" name="Shape 10"/>
          <p:cNvSpPr/>
          <p:nvPr/>
        </p:nvSpPr>
        <p:spPr>
          <a:xfrm>
            <a:off x="256032" y="3017520"/>
            <a:ext cx="4114800" cy="804672"/>
          </a:xfrm>
          <a:prstGeom prst="rect">
            <a:avLst/>
          </a:prstGeom>
          <a:solidFill>
            <a:srgbClr val="122B42"/>
          </a:solidFill>
          <a:ln w="25400">
            <a:solidFill>
              <a:srgbClr val="1A7A74"/>
            </a:solidFill>
            <a:prstDash val="solid"/>
          </a:ln>
        </p:spPr>
        <p:txBody>
          <a:bodyPr/>
          <a:lstStyle/>
          <a:p>
            <a:endParaRPr lang="en-US"/>
          </a:p>
        </p:txBody>
      </p:sp>
      <p:sp>
        <p:nvSpPr>
          <p:cNvPr id="13" name="Shape 11"/>
          <p:cNvSpPr/>
          <p:nvPr/>
        </p:nvSpPr>
        <p:spPr>
          <a:xfrm>
            <a:off x="256032" y="3017520"/>
            <a:ext cx="109728" cy="804672"/>
          </a:xfrm>
          <a:prstGeom prst="rect">
            <a:avLst/>
          </a:prstGeom>
          <a:solidFill>
            <a:srgbClr val="1A7A74"/>
          </a:solidFill>
          <a:ln w="12700">
            <a:solidFill>
              <a:srgbClr val="1A7A74"/>
            </a:solidFill>
            <a:prstDash val="solid"/>
          </a:ln>
        </p:spPr>
        <p:txBody>
          <a:bodyPr/>
          <a:lstStyle/>
          <a:p>
            <a:endParaRPr lang="en-US"/>
          </a:p>
        </p:txBody>
      </p:sp>
      <p:sp>
        <p:nvSpPr>
          <p:cNvPr id="14" name="Text 12"/>
          <p:cNvSpPr/>
          <p:nvPr/>
        </p:nvSpPr>
        <p:spPr>
          <a:xfrm>
            <a:off x="457200" y="3035808"/>
            <a:ext cx="3794760" cy="365760"/>
          </a:xfrm>
          <a:prstGeom prst="rect">
            <a:avLst/>
          </a:prstGeom>
          <a:noFill/>
          <a:ln/>
        </p:spPr>
        <p:txBody>
          <a:bodyPr wrap="square" lIns="50800" tIns="50800" rIns="50800" bIns="50800" rtlCol="0" anchor="t"/>
          <a:lstStyle/>
          <a:p>
            <a:pPr marL="0" indent="0" algn="r" rtl="1">
              <a:buNone/>
            </a:pPr>
            <a:r>
              <a:rPr lang="en-US" sz="1500" b="1">
                <a:solidFill>
                  <a:srgbClr val="E5C97A"/>
                </a:solidFill>
                <a:latin typeface="Calibri" pitchFamily="34" charset="0"/>
                <a:ea typeface="Calibri" pitchFamily="34" charset="-122"/>
                <a:cs typeface="Calibri" pitchFamily="34" charset="-120"/>
              </a:rPr>
              <a:t>إطار إسلامي متكامل</a:t>
            </a:r>
            <a:endParaRPr lang="en-US" sz="1500"/>
          </a:p>
        </p:txBody>
      </p:sp>
      <p:sp>
        <p:nvSpPr>
          <p:cNvPr id="15" name="Text 13"/>
          <p:cNvSpPr/>
          <p:nvPr/>
        </p:nvSpPr>
        <p:spPr>
          <a:xfrm>
            <a:off x="457200" y="3401568"/>
            <a:ext cx="3794760" cy="347472"/>
          </a:xfrm>
          <a:prstGeom prst="rect">
            <a:avLst/>
          </a:prstGeom>
          <a:noFill/>
          <a:ln/>
        </p:spPr>
        <p:txBody>
          <a:bodyPr wrap="square" lIns="50800" tIns="50800" rIns="50800" bIns="50800" rtlCol="0" anchor="t"/>
          <a:lstStyle/>
          <a:p>
            <a:pPr marL="0" indent="0" algn="r" rtl="1">
              <a:buNone/>
            </a:pPr>
            <a:r>
              <a:rPr lang="en-US" sz="1200">
                <a:solidFill>
                  <a:srgbClr val="EDE8E0"/>
                </a:solidFill>
                <a:latin typeface="Calibri" pitchFamily="34" charset="0"/>
                <a:ea typeface="Calibri" pitchFamily="34" charset="-122"/>
                <a:cs typeface="Calibri" pitchFamily="34" charset="-120"/>
              </a:rPr>
              <a:t>نقّح العلماء هذا التراث وطوّروه</a:t>
            </a:r>
            <a:endParaRPr lang="en-US" sz="1200"/>
          </a:p>
        </p:txBody>
      </p:sp>
      <p:sp>
        <p:nvSpPr>
          <p:cNvPr id="16" name="Shape 14"/>
          <p:cNvSpPr/>
          <p:nvPr/>
        </p:nvSpPr>
        <p:spPr>
          <a:xfrm>
            <a:off x="4572000" y="914400"/>
            <a:ext cx="4315968" cy="3977640"/>
          </a:xfrm>
          <a:prstGeom prst="rect">
            <a:avLst/>
          </a:prstGeom>
          <a:solidFill>
            <a:srgbClr val="122B42"/>
          </a:solidFill>
          <a:ln w="25400">
            <a:solidFill>
              <a:srgbClr val="C8A84B"/>
            </a:solidFill>
            <a:prstDash val="solid"/>
          </a:ln>
        </p:spPr>
        <p:txBody>
          <a:bodyPr/>
          <a:lstStyle/>
          <a:p>
            <a:endParaRPr lang="en-US"/>
          </a:p>
        </p:txBody>
      </p:sp>
      <p:sp>
        <p:nvSpPr>
          <p:cNvPr id="17" name="Text 15"/>
          <p:cNvSpPr/>
          <p:nvPr/>
        </p:nvSpPr>
        <p:spPr>
          <a:xfrm>
            <a:off x="4663440" y="1024128"/>
            <a:ext cx="4114800" cy="347472"/>
          </a:xfrm>
          <a:prstGeom prst="rect">
            <a:avLst/>
          </a:prstGeom>
          <a:noFill/>
          <a:ln/>
        </p:spPr>
        <p:txBody>
          <a:bodyPr wrap="square" lIns="0" tIns="0" rIns="0" bIns="0" rtlCol="0" anchor="ctr"/>
          <a:lstStyle/>
          <a:p>
            <a:pPr marL="0" indent="0" algn="ctr" rtl="1">
              <a:buNone/>
            </a:pPr>
            <a:r>
              <a:rPr lang="en-US" sz="1400" b="1">
                <a:solidFill>
                  <a:srgbClr val="C8A84B"/>
                </a:solidFill>
                <a:latin typeface="Calibri" pitchFamily="34" charset="0"/>
                <a:ea typeface="Calibri" pitchFamily="34" charset="-122"/>
                <a:cs typeface="Calibri" pitchFamily="34" charset="-120"/>
              </a:rPr>
              <a:t>النتيجة:</a:t>
            </a:r>
            <a:endParaRPr lang="en-US" sz="1400"/>
          </a:p>
        </p:txBody>
      </p:sp>
      <p:sp>
        <p:nvSpPr>
          <p:cNvPr id="18" name="Text 16"/>
          <p:cNvSpPr/>
          <p:nvPr/>
        </p:nvSpPr>
        <p:spPr>
          <a:xfrm>
            <a:off x="4663440" y="1417320"/>
            <a:ext cx="4114800" cy="1325880"/>
          </a:xfrm>
          <a:prstGeom prst="rect">
            <a:avLst/>
          </a:prstGeom>
          <a:noFill/>
          <a:ln/>
        </p:spPr>
        <p:txBody>
          <a:bodyPr wrap="square" lIns="0" tIns="0" rIns="0" bIns="0" rtlCol="0" anchor="t"/>
          <a:lstStyle/>
          <a:p>
            <a:pPr marL="0" indent="0" algn="ctr" rtl="1">
              <a:buNone/>
            </a:pPr>
            <a:r>
              <a:rPr lang="en-US" sz="1800" b="1" i="1">
                <a:solidFill>
                  <a:srgbClr val="FFFFFF"/>
                </a:solidFill>
                <a:latin typeface="Calibri" pitchFamily="34" charset="0"/>
                <a:ea typeface="Calibri" pitchFamily="34" charset="-122"/>
                <a:cs typeface="Calibri" pitchFamily="34" charset="-120"/>
              </a:rPr>
              <a:t>الإسلام يمتلك</a:t>
            </a:r>
            <a:endParaRPr lang="en-US" sz="1800"/>
          </a:p>
          <a:p>
            <a:pPr marL="0" indent="0" algn="ctr" rtl="1">
              <a:buNone/>
            </a:pPr>
            <a:r>
              <a:rPr lang="en-US" sz="1800" b="1" i="1">
                <a:solidFill>
                  <a:srgbClr val="FFFFFF"/>
                </a:solidFill>
                <a:latin typeface="Calibri" pitchFamily="34" charset="0"/>
                <a:ea typeface="Calibri" pitchFamily="34" charset="-122"/>
                <a:cs typeface="Calibri" pitchFamily="34" charset="-120"/>
              </a:rPr>
              <a:t>أغنى تراث</a:t>
            </a:r>
            <a:endParaRPr lang="en-US" sz="1800"/>
          </a:p>
          <a:p>
            <a:pPr marL="0" indent="0" algn="ctr" rtl="1">
              <a:buNone/>
            </a:pPr>
            <a:r>
              <a:rPr lang="en-US" sz="1800" b="1" i="1">
                <a:solidFill>
                  <a:srgbClr val="FFFFFF"/>
                </a:solidFill>
                <a:latin typeface="Calibri" pitchFamily="34" charset="0"/>
                <a:ea typeface="Calibri" pitchFamily="34" charset="-122"/>
                <a:cs typeface="Calibri" pitchFamily="34" charset="-120"/>
              </a:rPr>
              <a:t>متواصل للفضائل</a:t>
            </a:r>
            <a:endParaRPr lang="en-US" sz="1800"/>
          </a:p>
          <a:p>
            <a:pPr marL="0" indent="0" algn="ctr" rtl="1">
              <a:buNone/>
            </a:pPr>
            <a:r>
              <a:rPr lang="en-US" sz="1800" b="1" i="1">
                <a:solidFill>
                  <a:srgbClr val="FFFFFF"/>
                </a:solidFill>
                <a:latin typeface="Calibri" pitchFamily="34" charset="0"/>
                <a:ea typeface="Calibri" pitchFamily="34" charset="-122"/>
                <a:cs typeface="Calibri" pitchFamily="34" charset="-120"/>
              </a:rPr>
              <a:t>في تاريخ البشرية</a:t>
            </a:r>
            <a:endParaRPr lang="en-US" sz="1800"/>
          </a:p>
        </p:txBody>
      </p:sp>
      <p:pic>
        <p:nvPicPr>
          <p:cNvPr id="19" name="Image 0" descr="preencoded.png"/>
          <p:cNvPicPr>
            <a:picLocks noChangeAspect="1"/>
          </p:cNvPicPr>
          <p:nvPr/>
        </p:nvPicPr>
        <p:blipFill>
          <a:blip r:embed="rId3"/>
          <a:stretch>
            <a:fillRect/>
          </a:stretch>
        </p:blipFill>
        <p:spPr>
          <a:xfrm>
            <a:off x="6217920" y="2880360"/>
            <a:ext cx="960120" cy="960120"/>
          </a:xfrm>
          <a:prstGeom prst="rect">
            <a:avLst/>
          </a:prstGeom>
        </p:spPr>
      </p:pic>
      <p:pic>
        <p:nvPicPr>
          <p:cNvPr id="20" name="Image 1" descr="preencoded.png"/>
          <p:cNvPicPr>
            <a:picLocks noChangeAspect="1"/>
          </p:cNvPicPr>
          <p:nvPr/>
        </p:nvPicPr>
        <p:blipFill>
          <a:blip r:embed="rId4"/>
          <a:stretch>
            <a:fillRect/>
          </a:stretch>
        </p:blipFill>
        <p:spPr>
          <a:xfrm>
            <a:off x="4663440" y="2816352"/>
            <a:ext cx="256032" cy="256032"/>
          </a:xfrm>
          <a:prstGeom prst="rect">
            <a:avLst/>
          </a:prstGeom>
        </p:spPr>
      </p:pic>
      <p:sp>
        <p:nvSpPr>
          <p:cNvPr id="21" name="Text 17"/>
          <p:cNvSpPr/>
          <p:nvPr/>
        </p:nvSpPr>
        <p:spPr>
          <a:xfrm>
            <a:off x="5010912" y="2779776"/>
            <a:ext cx="3749040" cy="347472"/>
          </a:xfrm>
          <a:prstGeom prst="rect">
            <a:avLst/>
          </a:prstGeom>
          <a:noFill/>
          <a:ln/>
        </p:spPr>
        <p:txBody>
          <a:bodyPr wrap="square" lIns="50800" tIns="50800" rIns="50800" bIns="50800" rtlCol="0" anchor="ctr"/>
          <a:lstStyle/>
          <a:p>
            <a:pPr marL="0" indent="0" algn="r" rtl="1">
              <a:buNone/>
            </a:pPr>
            <a:r>
              <a:rPr lang="en-US" sz="1300">
                <a:solidFill>
                  <a:srgbClr val="EDE8E0"/>
                </a:solidFill>
                <a:latin typeface="Calibri" pitchFamily="34" charset="0"/>
                <a:ea typeface="Calibri" pitchFamily="34" charset="-122"/>
                <a:cs typeface="Calibri" pitchFamily="34" charset="-120"/>
              </a:rPr>
              <a:t>تصنيفات دقيقة للفضائل</a:t>
            </a:r>
            <a:endParaRPr lang="en-US" sz="1300"/>
          </a:p>
        </p:txBody>
      </p:sp>
      <p:pic>
        <p:nvPicPr>
          <p:cNvPr id="22" name="Image 2" descr="preencoded.png"/>
          <p:cNvPicPr>
            <a:picLocks noChangeAspect="1"/>
          </p:cNvPicPr>
          <p:nvPr/>
        </p:nvPicPr>
        <p:blipFill>
          <a:blip r:embed="rId4"/>
          <a:stretch>
            <a:fillRect/>
          </a:stretch>
        </p:blipFill>
        <p:spPr>
          <a:xfrm>
            <a:off x="4663440" y="3291840"/>
            <a:ext cx="256032" cy="256032"/>
          </a:xfrm>
          <a:prstGeom prst="rect">
            <a:avLst/>
          </a:prstGeom>
        </p:spPr>
      </p:pic>
      <p:sp>
        <p:nvSpPr>
          <p:cNvPr id="23" name="Text 18"/>
          <p:cNvSpPr/>
          <p:nvPr/>
        </p:nvSpPr>
        <p:spPr>
          <a:xfrm>
            <a:off x="5010912" y="3255264"/>
            <a:ext cx="3749040" cy="347472"/>
          </a:xfrm>
          <a:prstGeom prst="rect">
            <a:avLst/>
          </a:prstGeom>
          <a:noFill/>
          <a:ln/>
        </p:spPr>
        <p:txBody>
          <a:bodyPr wrap="square" lIns="50800" tIns="50800" rIns="50800" bIns="50800" rtlCol="0" anchor="ctr"/>
          <a:lstStyle/>
          <a:p>
            <a:pPr marL="0" indent="0" algn="r" rtl="1">
              <a:buNone/>
            </a:pPr>
            <a:r>
              <a:rPr lang="en-US" sz="1300">
                <a:solidFill>
                  <a:srgbClr val="EDE8E0"/>
                </a:solidFill>
                <a:latin typeface="Calibri" pitchFamily="34" charset="0"/>
                <a:ea typeface="Calibri" pitchFamily="34" charset="-122"/>
                <a:cs typeface="Calibri" pitchFamily="34" charset="-120"/>
              </a:rPr>
              <a:t>آليات التطوير والتنمية</a:t>
            </a:r>
            <a:endParaRPr lang="en-US" sz="1300"/>
          </a:p>
        </p:txBody>
      </p:sp>
      <p:pic>
        <p:nvPicPr>
          <p:cNvPr id="24" name="Image 3" descr="preencoded.png"/>
          <p:cNvPicPr>
            <a:picLocks noChangeAspect="1"/>
          </p:cNvPicPr>
          <p:nvPr/>
        </p:nvPicPr>
        <p:blipFill>
          <a:blip r:embed="rId4"/>
          <a:stretch>
            <a:fillRect/>
          </a:stretch>
        </p:blipFill>
        <p:spPr>
          <a:xfrm>
            <a:off x="4663440" y="3767328"/>
            <a:ext cx="256032" cy="256032"/>
          </a:xfrm>
          <a:prstGeom prst="rect">
            <a:avLst/>
          </a:prstGeom>
        </p:spPr>
      </p:pic>
      <p:sp>
        <p:nvSpPr>
          <p:cNvPr id="25" name="Text 19"/>
          <p:cNvSpPr/>
          <p:nvPr/>
        </p:nvSpPr>
        <p:spPr>
          <a:xfrm>
            <a:off x="5010912" y="3730752"/>
            <a:ext cx="3749040" cy="347472"/>
          </a:xfrm>
          <a:prstGeom prst="rect">
            <a:avLst/>
          </a:prstGeom>
          <a:noFill/>
          <a:ln/>
        </p:spPr>
        <p:txBody>
          <a:bodyPr wrap="square" lIns="50800" tIns="50800" rIns="50800" bIns="50800" rtlCol="0" anchor="ctr"/>
          <a:lstStyle/>
          <a:p>
            <a:pPr marL="0" indent="0" algn="r" rtl="1">
              <a:buNone/>
            </a:pPr>
            <a:r>
              <a:rPr lang="en-US" sz="1300">
                <a:solidFill>
                  <a:srgbClr val="EDE8E0"/>
                </a:solidFill>
                <a:latin typeface="Calibri" pitchFamily="34" charset="0"/>
                <a:ea typeface="Calibri" pitchFamily="34" charset="-122"/>
                <a:cs typeface="Calibri" pitchFamily="34" charset="-120"/>
              </a:rPr>
              <a:t>تطبيقات روحية وعملية</a:t>
            </a:r>
            <a:endParaRPr lang="en-US" sz="1300"/>
          </a:p>
        </p:txBody>
      </p:sp>
      <p:pic>
        <p:nvPicPr>
          <p:cNvPr id="26" name="Image 4" descr="preencoded.png"/>
          <p:cNvPicPr>
            <a:picLocks noChangeAspect="1"/>
          </p:cNvPicPr>
          <p:nvPr/>
        </p:nvPicPr>
        <p:blipFill>
          <a:blip r:embed="rId4"/>
          <a:stretch>
            <a:fillRect/>
          </a:stretch>
        </p:blipFill>
        <p:spPr>
          <a:xfrm>
            <a:off x="4663440" y="4242816"/>
            <a:ext cx="256032" cy="256032"/>
          </a:xfrm>
          <a:prstGeom prst="rect">
            <a:avLst/>
          </a:prstGeom>
        </p:spPr>
      </p:pic>
      <p:sp>
        <p:nvSpPr>
          <p:cNvPr id="27" name="Text 20"/>
          <p:cNvSpPr/>
          <p:nvPr/>
        </p:nvSpPr>
        <p:spPr>
          <a:xfrm>
            <a:off x="5010912" y="4206240"/>
            <a:ext cx="3749040" cy="347472"/>
          </a:xfrm>
          <a:prstGeom prst="rect">
            <a:avLst/>
          </a:prstGeom>
          <a:noFill/>
          <a:ln/>
        </p:spPr>
        <p:txBody>
          <a:bodyPr wrap="square" lIns="50800" tIns="50800" rIns="50800" bIns="50800" rtlCol="0" anchor="ctr"/>
          <a:lstStyle/>
          <a:p>
            <a:pPr marL="0" indent="0" algn="r" rtl="1">
              <a:buNone/>
            </a:pPr>
            <a:r>
              <a:rPr lang="en-US" sz="1300">
                <a:solidFill>
                  <a:srgbClr val="EDE8E0"/>
                </a:solidFill>
                <a:latin typeface="Calibri" pitchFamily="34" charset="0"/>
                <a:ea typeface="Calibri" pitchFamily="34" charset="-122"/>
                <a:cs typeface="Calibri" pitchFamily="34" charset="-120"/>
              </a:rPr>
              <a:t>أكثر من ألف عام من الاتصال العلمي</a:t>
            </a:r>
            <a:endParaRPr lang="en-US" sz="1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300" b="1">
                <a:solidFill>
                  <a:srgbClr val="FFFFFF"/>
                </a:solidFill>
                <a:latin typeface="Calibri" pitchFamily="34" charset="0"/>
                <a:ea typeface="Calibri" pitchFamily="34" charset="-122"/>
                <a:cs typeface="Calibri" pitchFamily="34" charset="-120"/>
              </a:rPr>
              <a:t>الحَياةُ الطَّيِّبَةُ — الرَّفاهُ النَّفْسِيُّ في الإِسْلامِ</a:t>
            </a:r>
            <a:endParaRPr lang="en-US" sz="2300"/>
          </a:p>
        </p:txBody>
      </p:sp>
      <p:sp>
        <p:nvSpPr>
          <p:cNvPr id="4" name="Shape 2"/>
          <p:cNvSpPr/>
          <p:nvPr/>
        </p:nvSpPr>
        <p:spPr>
          <a:xfrm>
            <a:off x="256032" y="914400"/>
            <a:ext cx="8631936" cy="1115568"/>
          </a:xfrm>
          <a:prstGeom prst="rect">
            <a:avLst/>
          </a:prstGeom>
          <a:solidFill>
            <a:srgbClr val="0A1F33"/>
          </a:solidFill>
          <a:ln w="25400">
            <a:solidFill>
              <a:srgbClr val="C8A84B"/>
            </a:solidFill>
            <a:prstDash val="solid"/>
          </a:ln>
        </p:spPr>
        <p:txBody>
          <a:bodyPr/>
          <a:lstStyle/>
          <a:p>
            <a:endParaRPr lang="en-US"/>
          </a:p>
        </p:txBody>
      </p:sp>
      <p:sp>
        <p:nvSpPr>
          <p:cNvPr id="5" name="Text 3"/>
          <p:cNvSpPr/>
          <p:nvPr/>
        </p:nvSpPr>
        <p:spPr>
          <a:xfrm>
            <a:off x="347472" y="932688"/>
            <a:ext cx="8449056" cy="530352"/>
          </a:xfrm>
          <a:prstGeom prst="rect">
            <a:avLst/>
          </a:prstGeom>
          <a:noFill/>
          <a:ln/>
        </p:spPr>
        <p:txBody>
          <a:bodyPr wrap="square" lIns="0" tIns="0" rIns="0" bIns="0" rtlCol="0" anchor="ctr"/>
          <a:lstStyle/>
          <a:p>
            <a:pPr marL="0" indent="0" algn="ctr" rtl="1">
              <a:buNone/>
            </a:pPr>
            <a:r>
              <a:rPr lang="en-US" sz="2200" b="1">
                <a:solidFill>
                  <a:srgbClr val="C8A84B"/>
                </a:solidFill>
                <a:latin typeface="Calibri" pitchFamily="34" charset="0"/>
                <a:ea typeface="Calibri" pitchFamily="34" charset="-122"/>
                <a:cs typeface="Calibri" pitchFamily="34" charset="-120"/>
              </a:rPr>
              <a:t>﴿فَلَنُحْيِيَنَّهُ حَياةً طَيِّبَةً﴾</a:t>
            </a:r>
            <a:endParaRPr lang="en-US" sz="2200"/>
          </a:p>
        </p:txBody>
      </p:sp>
      <p:sp>
        <p:nvSpPr>
          <p:cNvPr id="6" name="Text 4"/>
          <p:cNvSpPr/>
          <p:nvPr/>
        </p:nvSpPr>
        <p:spPr>
          <a:xfrm>
            <a:off x="347472" y="1463040"/>
            <a:ext cx="8449056" cy="347472"/>
          </a:xfrm>
          <a:prstGeom prst="rect">
            <a:avLst/>
          </a:prstGeom>
          <a:noFill/>
          <a:ln/>
        </p:spPr>
        <p:txBody>
          <a:bodyPr wrap="square" lIns="0" tIns="0" rIns="0" bIns="0" rtlCol="0" anchor="ctr"/>
          <a:lstStyle/>
          <a:p>
            <a:pPr marL="0" indent="0" algn="ctr" rtl="1">
              <a:buNone/>
            </a:pPr>
            <a:r>
              <a:rPr lang="en-US" sz="1300" i="1">
                <a:solidFill>
                  <a:srgbClr val="E5C97A"/>
                </a:solidFill>
                <a:latin typeface="Calibri" pitchFamily="34" charset="0"/>
                <a:ea typeface="Calibri" pitchFamily="34" charset="-122"/>
                <a:cs typeface="Calibri" pitchFamily="34" charset="-120"/>
              </a:rPr>
              <a:t>سورة النحل: ٩٧</a:t>
            </a:r>
            <a:endParaRPr lang="en-US" sz="1300"/>
          </a:p>
        </p:txBody>
      </p:sp>
      <p:sp>
        <p:nvSpPr>
          <p:cNvPr id="7" name="Text 5"/>
          <p:cNvSpPr/>
          <p:nvPr/>
        </p:nvSpPr>
        <p:spPr>
          <a:xfrm>
            <a:off x="347472" y="2148840"/>
            <a:ext cx="8449056" cy="347472"/>
          </a:xfrm>
          <a:prstGeom prst="rect">
            <a:avLst/>
          </a:prstGeom>
          <a:noFill/>
          <a:ln/>
        </p:spPr>
        <p:txBody>
          <a:bodyPr wrap="square" lIns="0" tIns="0" rIns="0" bIns="0" rtlCol="0" anchor="ctr"/>
          <a:lstStyle/>
          <a:p>
            <a:pPr marL="0" indent="0" algn="ctr" rtl="1">
              <a:buNone/>
            </a:pPr>
            <a:r>
              <a:rPr lang="en-US" sz="1400">
                <a:solidFill>
                  <a:srgbClr val="EDE8E0"/>
                </a:solidFill>
                <a:latin typeface="Calibri" pitchFamily="34" charset="0"/>
                <a:ea typeface="Calibri" pitchFamily="34" charset="-122"/>
                <a:cs typeface="Calibri" pitchFamily="34" charset="-120"/>
              </a:rPr>
              <a:t>فسّرها العلماء بـ:</a:t>
            </a:r>
            <a:endParaRPr lang="en-US" sz="1400"/>
          </a:p>
        </p:txBody>
      </p:sp>
      <p:sp>
        <p:nvSpPr>
          <p:cNvPr id="8" name="Shape 6"/>
          <p:cNvSpPr/>
          <p:nvPr/>
        </p:nvSpPr>
        <p:spPr>
          <a:xfrm>
            <a:off x="256032" y="2578608"/>
            <a:ext cx="2788920" cy="804672"/>
          </a:xfrm>
          <a:prstGeom prst="rect">
            <a:avLst/>
          </a:prstGeom>
          <a:solidFill>
            <a:srgbClr val="122B42"/>
          </a:solidFill>
          <a:ln w="25400">
            <a:solidFill>
              <a:srgbClr val="1A7A74"/>
            </a:solidFill>
            <a:prstDash val="solid"/>
          </a:ln>
        </p:spPr>
        <p:txBody>
          <a:bodyPr/>
          <a:lstStyle/>
          <a:p>
            <a:endParaRPr lang="en-US"/>
          </a:p>
        </p:txBody>
      </p:sp>
      <p:sp>
        <p:nvSpPr>
          <p:cNvPr id="9" name="Text 7"/>
          <p:cNvSpPr/>
          <p:nvPr/>
        </p:nvSpPr>
        <p:spPr>
          <a:xfrm>
            <a:off x="256032" y="2578608"/>
            <a:ext cx="2788920" cy="804672"/>
          </a:xfrm>
          <a:prstGeom prst="rect">
            <a:avLst/>
          </a:prstGeom>
          <a:noFill/>
          <a:ln/>
        </p:spPr>
        <p:txBody>
          <a:bodyPr wrap="square" lIns="0" tIns="0" rIns="0" bIns="0" rtlCol="0" anchor="ctr"/>
          <a:lstStyle/>
          <a:p>
            <a:pPr marL="0" indent="0" algn="ctr" rtl="1">
              <a:buNone/>
            </a:pPr>
            <a:r>
              <a:rPr lang="en-US" sz="1800" b="1">
                <a:solidFill>
                  <a:srgbClr val="1A7A74"/>
                </a:solidFill>
                <a:latin typeface="Calibri" pitchFamily="34" charset="0"/>
                <a:ea typeface="Calibri" pitchFamily="34" charset="-122"/>
                <a:cs typeface="Calibri" pitchFamily="34" charset="-120"/>
              </a:rPr>
              <a:t>القَناعَة</a:t>
            </a:r>
            <a:endParaRPr lang="en-US" sz="1800"/>
          </a:p>
        </p:txBody>
      </p:sp>
      <p:sp>
        <p:nvSpPr>
          <p:cNvPr id="10" name="Shape 8"/>
          <p:cNvSpPr/>
          <p:nvPr/>
        </p:nvSpPr>
        <p:spPr>
          <a:xfrm>
            <a:off x="3182112" y="2578608"/>
            <a:ext cx="2788920" cy="804672"/>
          </a:xfrm>
          <a:prstGeom prst="rect">
            <a:avLst/>
          </a:prstGeom>
          <a:solidFill>
            <a:srgbClr val="122B42"/>
          </a:solidFill>
          <a:ln w="25400">
            <a:solidFill>
              <a:srgbClr val="4A7FB5"/>
            </a:solidFill>
            <a:prstDash val="solid"/>
          </a:ln>
        </p:spPr>
        <p:txBody>
          <a:bodyPr/>
          <a:lstStyle/>
          <a:p>
            <a:endParaRPr lang="en-US"/>
          </a:p>
        </p:txBody>
      </p:sp>
      <p:sp>
        <p:nvSpPr>
          <p:cNvPr id="11" name="Text 9"/>
          <p:cNvSpPr/>
          <p:nvPr/>
        </p:nvSpPr>
        <p:spPr>
          <a:xfrm>
            <a:off x="3182112" y="2578608"/>
            <a:ext cx="2788920" cy="804672"/>
          </a:xfrm>
          <a:prstGeom prst="rect">
            <a:avLst/>
          </a:prstGeom>
          <a:noFill/>
          <a:ln/>
        </p:spPr>
        <p:txBody>
          <a:bodyPr wrap="square" lIns="0" tIns="0" rIns="0" bIns="0" rtlCol="0" anchor="ctr"/>
          <a:lstStyle/>
          <a:p>
            <a:pPr marL="0" indent="0" algn="ctr" rtl="1">
              <a:buNone/>
            </a:pPr>
            <a:r>
              <a:rPr lang="en-US" sz="1800" b="1">
                <a:solidFill>
                  <a:srgbClr val="4A7FB5"/>
                </a:solidFill>
                <a:latin typeface="Calibri" pitchFamily="34" charset="0"/>
                <a:ea typeface="Calibri" pitchFamily="34" charset="-122"/>
                <a:cs typeface="Calibri" pitchFamily="34" charset="-120"/>
              </a:rPr>
              <a:t>طُمَأْنينَةُ القَلْبِ</a:t>
            </a:r>
            <a:endParaRPr lang="en-US" sz="1800"/>
          </a:p>
        </p:txBody>
      </p:sp>
      <p:sp>
        <p:nvSpPr>
          <p:cNvPr id="12" name="Shape 10"/>
          <p:cNvSpPr/>
          <p:nvPr/>
        </p:nvSpPr>
        <p:spPr>
          <a:xfrm>
            <a:off x="6108192" y="2578608"/>
            <a:ext cx="2788920" cy="804672"/>
          </a:xfrm>
          <a:prstGeom prst="rect">
            <a:avLst/>
          </a:prstGeom>
          <a:solidFill>
            <a:srgbClr val="122B42"/>
          </a:solidFill>
          <a:ln w="25400">
            <a:solidFill>
              <a:srgbClr val="C07A3A"/>
            </a:solidFill>
            <a:prstDash val="solid"/>
          </a:ln>
        </p:spPr>
        <p:txBody>
          <a:bodyPr/>
          <a:lstStyle/>
          <a:p>
            <a:endParaRPr lang="en-US"/>
          </a:p>
        </p:txBody>
      </p:sp>
      <p:sp>
        <p:nvSpPr>
          <p:cNvPr id="13" name="Text 11"/>
          <p:cNvSpPr/>
          <p:nvPr/>
        </p:nvSpPr>
        <p:spPr>
          <a:xfrm>
            <a:off x="6108192" y="2578608"/>
            <a:ext cx="2788920" cy="804672"/>
          </a:xfrm>
          <a:prstGeom prst="rect">
            <a:avLst/>
          </a:prstGeom>
          <a:noFill/>
          <a:ln/>
        </p:spPr>
        <p:txBody>
          <a:bodyPr wrap="square" lIns="0" tIns="0" rIns="0" bIns="0" rtlCol="0" anchor="ctr"/>
          <a:lstStyle/>
          <a:p>
            <a:pPr marL="0" indent="0" algn="ctr" rtl="1">
              <a:buNone/>
            </a:pPr>
            <a:r>
              <a:rPr lang="en-US" sz="1800" b="1">
                <a:solidFill>
                  <a:srgbClr val="C07A3A"/>
                </a:solidFill>
                <a:latin typeface="Calibri" pitchFamily="34" charset="0"/>
                <a:ea typeface="Calibri" pitchFamily="34" charset="-122"/>
                <a:cs typeface="Calibri" pitchFamily="34" charset="-120"/>
              </a:rPr>
              <a:t>الكِفايَةُ النَّفْسِيَّة</a:t>
            </a:r>
            <a:endParaRPr lang="en-US" sz="1800"/>
          </a:p>
        </p:txBody>
      </p:sp>
      <p:sp>
        <p:nvSpPr>
          <p:cNvPr id="14" name="Shape 12"/>
          <p:cNvSpPr/>
          <p:nvPr/>
        </p:nvSpPr>
        <p:spPr>
          <a:xfrm>
            <a:off x="256032" y="3511296"/>
            <a:ext cx="8631936" cy="566928"/>
          </a:xfrm>
          <a:prstGeom prst="rect">
            <a:avLst/>
          </a:prstGeom>
          <a:solidFill>
            <a:srgbClr val="2D0A0A"/>
          </a:solidFill>
          <a:ln w="12700">
            <a:solidFill>
              <a:srgbClr val="8B2020"/>
            </a:solidFill>
            <a:prstDash val="solid"/>
          </a:ln>
        </p:spPr>
        <p:txBody>
          <a:bodyPr/>
          <a:lstStyle/>
          <a:p>
            <a:endParaRPr lang="en-US"/>
          </a:p>
        </p:txBody>
      </p:sp>
      <p:sp>
        <p:nvSpPr>
          <p:cNvPr id="15" name="Text 13"/>
          <p:cNvSpPr/>
          <p:nvPr/>
        </p:nvSpPr>
        <p:spPr>
          <a:xfrm>
            <a:off x="347472" y="3511296"/>
            <a:ext cx="8449056" cy="566928"/>
          </a:xfrm>
          <a:prstGeom prst="rect">
            <a:avLst/>
          </a:prstGeom>
          <a:noFill/>
          <a:ln/>
        </p:spPr>
        <p:txBody>
          <a:bodyPr wrap="square" lIns="0" tIns="0" rIns="0" bIns="0" rtlCol="0" anchor="ctr"/>
          <a:lstStyle/>
          <a:p>
            <a:pPr marL="0" indent="0" algn="ctr" rtl="1">
              <a:buNone/>
            </a:pPr>
            <a:r>
              <a:rPr lang="en-US" sz="1500" i="1">
                <a:solidFill>
                  <a:srgbClr val="E87070"/>
                </a:solidFill>
                <a:latin typeface="Calibri" pitchFamily="34" charset="0"/>
                <a:ea typeface="Calibri" pitchFamily="34" charset="-122"/>
                <a:cs typeface="Calibri" pitchFamily="34" charset="-120"/>
              </a:rPr>
              <a:t>﴿فَإِنَّ لَهُ مَعِيشَةً ضَنكًا﴾  —  سورة طه: ١٢٤</a:t>
            </a:r>
            <a:endParaRPr lang="en-US" sz="1500"/>
          </a:p>
        </p:txBody>
      </p:sp>
      <p:sp>
        <p:nvSpPr>
          <p:cNvPr id="16" name="Shape 14"/>
          <p:cNvSpPr/>
          <p:nvPr/>
        </p:nvSpPr>
        <p:spPr>
          <a:xfrm>
            <a:off x="256032" y="4206240"/>
            <a:ext cx="8631936" cy="713232"/>
          </a:xfrm>
          <a:prstGeom prst="rect">
            <a:avLst/>
          </a:prstGeom>
          <a:solidFill>
            <a:srgbClr val="122B42"/>
          </a:solidFill>
          <a:ln w="12700">
            <a:solidFill>
              <a:srgbClr val="C8A84B"/>
            </a:solidFill>
            <a:prstDash val="solid"/>
          </a:ln>
        </p:spPr>
        <p:txBody>
          <a:bodyPr/>
          <a:lstStyle/>
          <a:p>
            <a:endParaRPr lang="en-US"/>
          </a:p>
        </p:txBody>
      </p:sp>
      <p:sp>
        <p:nvSpPr>
          <p:cNvPr id="17" name="Text 15"/>
          <p:cNvSpPr/>
          <p:nvPr/>
        </p:nvSpPr>
        <p:spPr>
          <a:xfrm>
            <a:off x="347472" y="4206240"/>
            <a:ext cx="8449056" cy="713232"/>
          </a:xfrm>
          <a:prstGeom prst="rect">
            <a:avLst/>
          </a:prstGeom>
          <a:noFill/>
          <a:ln/>
        </p:spPr>
        <p:txBody>
          <a:bodyPr wrap="square" lIns="0" tIns="0" rIns="0" bIns="0" rtlCol="0" anchor="ctr"/>
          <a:lstStyle/>
          <a:p>
            <a:pPr marL="0" indent="0" algn="ctr" rtl="1">
              <a:buNone/>
            </a:pPr>
            <a:r>
              <a:rPr lang="en-US" sz="1400" b="1">
                <a:solidFill>
                  <a:srgbClr val="C8A84B"/>
                </a:solidFill>
                <a:latin typeface="Calibri" pitchFamily="34" charset="0"/>
                <a:ea typeface="Calibri" pitchFamily="34" charset="-122"/>
                <a:cs typeface="Calibri" pitchFamily="34" charset="-120"/>
              </a:rPr>
              <a:t>الإيمانُ والفضيلةُ  →  سَعادَةٌ وطُمَأْنينَة     |     الإعراضُ عن الله  →  ضيقٌ واضطراب</a:t>
            </a:r>
            <a:endParaRPr 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C1F35"/>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43250"/>
          </a:solidFill>
          <a:ln w="12700">
            <a:solidFill>
              <a:srgbClr val="143250"/>
            </a:solidFill>
            <a:prstDash val="solid"/>
          </a:ln>
        </p:spPr>
        <p:txBody>
          <a:bodyPr/>
          <a:lstStyle/>
          <a:p>
            <a:endParaRPr lang="en-US"/>
          </a:p>
        </p:txBody>
      </p:sp>
      <p:sp>
        <p:nvSpPr>
          <p:cNvPr id="3" name="Text 1"/>
          <p:cNvSpPr/>
          <p:nvPr/>
        </p:nvSpPr>
        <p:spPr>
          <a:xfrm>
            <a:off x="274320" y="0"/>
            <a:ext cx="8595360" cy="868680"/>
          </a:xfrm>
          <a:prstGeom prst="rect">
            <a:avLst/>
          </a:prstGeom>
          <a:noFill/>
          <a:ln/>
        </p:spPr>
        <p:txBody>
          <a:bodyPr wrap="square" lIns="0" tIns="0" rIns="0" bIns="0" rtlCol="0" anchor="ctr"/>
          <a:lstStyle/>
          <a:p>
            <a:pPr marL="0" indent="0" algn="ctr" rtl="1">
              <a:buNone/>
            </a:pPr>
            <a:r>
              <a:rPr lang="en-US" sz="2800" b="1">
                <a:solidFill>
                  <a:srgbClr val="FFFFFF"/>
                </a:solidFill>
                <a:latin typeface="Calibri" pitchFamily="34" charset="0"/>
                <a:ea typeface="Calibri" pitchFamily="34" charset="-122"/>
                <a:cs typeface="Calibri" pitchFamily="34" charset="-120"/>
              </a:rPr>
              <a:t>التَّرْبِيَةُ وَالاِعْتِيادُ</a:t>
            </a:r>
            <a:endParaRPr lang="en-US" sz="2800"/>
          </a:p>
        </p:txBody>
      </p:sp>
      <p:sp>
        <p:nvSpPr>
          <p:cNvPr id="4" name="Shape 2"/>
          <p:cNvSpPr/>
          <p:nvPr/>
        </p:nvSpPr>
        <p:spPr>
          <a:xfrm>
            <a:off x="256032" y="914400"/>
            <a:ext cx="8631936" cy="749808"/>
          </a:xfrm>
          <a:prstGeom prst="rect">
            <a:avLst/>
          </a:prstGeom>
          <a:solidFill>
            <a:srgbClr val="0A1F33"/>
          </a:solidFill>
          <a:ln w="12700">
            <a:solidFill>
              <a:srgbClr val="C8A84B"/>
            </a:solidFill>
            <a:prstDash val="solid"/>
          </a:ln>
        </p:spPr>
        <p:txBody>
          <a:bodyPr/>
          <a:lstStyle/>
          <a:p>
            <a:endParaRPr lang="en-US"/>
          </a:p>
        </p:txBody>
      </p:sp>
      <p:sp>
        <p:nvSpPr>
          <p:cNvPr id="5" name="Text 3"/>
          <p:cNvSpPr/>
          <p:nvPr/>
        </p:nvSpPr>
        <p:spPr>
          <a:xfrm>
            <a:off x="347472" y="914400"/>
            <a:ext cx="8449056" cy="749808"/>
          </a:xfrm>
          <a:prstGeom prst="rect">
            <a:avLst/>
          </a:prstGeom>
          <a:noFill/>
          <a:ln/>
        </p:spPr>
        <p:txBody>
          <a:bodyPr wrap="square" lIns="0" tIns="0" rIns="0" bIns="0" rtlCol="0" anchor="ctr"/>
          <a:lstStyle/>
          <a:p>
            <a:pPr marL="0" indent="0" algn="ctr" rtl="1">
              <a:buNone/>
            </a:pPr>
            <a:r>
              <a:rPr lang="en-US" sz="1400" i="1">
                <a:solidFill>
                  <a:srgbClr val="E5C97A"/>
                </a:solidFill>
                <a:latin typeface="Calibri" pitchFamily="34" charset="0"/>
                <a:ea typeface="Calibri" pitchFamily="34" charset="-122"/>
                <a:cs typeface="Calibri" pitchFamily="34" charset="-120"/>
              </a:rPr>
              <a:t>«لاعِبْهُ سَبْعاً، وَأَدِّبْهُ سَبْعاً، وَصاحِبْهُ سَبْعاً»  —  علي بن أبي طالب رضي الله عنه</a:t>
            </a:r>
            <a:endParaRPr lang="en-US" sz="1400"/>
          </a:p>
        </p:txBody>
      </p:sp>
      <p:sp>
        <p:nvSpPr>
          <p:cNvPr id="6" name="Shape 4"/>
          <p:cNvSpPr/>
          <p:nvPr/>
        </p:nvSpPr>
        <p:spPr>
          <a:xfrm>
            <a:off x="256032" y="1783080"/>
            <a:ext cx="2057400" cy="2176272"/>
          </a:xfrm>
          <a:prstGeom prst="rect">
            <a:avLst/>
          </a:prstGeom>
          <a:solidFill>
            <a:srgbClr val="122B42"/>
          </a:solidFill>
          <a:ln w="25400">
            <a:solidFill>
              <a:srgbClr val="1A7A74"/>
            </a:solidFill>
            <a:prstDash val="solid"/>
          </a:ln>
        </p:spPr>
        <p:txBody>
          <a:bodyPr/>
          <a:lstStyle/>
          <a:p>
            <a:endParaRPr lang="en-US"/>
          </a:p>
        </p:txBody>
      </p:sp>
      <p:sp>
        <p:nvSpPr>
          <p:cNvPr id="7" name="Shape 5"/>
          <p:cNvSpPr/>
          <p:nvPr/>
        </p:nvSpPr>
        <p:spPr>
          <a:xfrm>
            <a:off x="256032" y="1783080"/>
            <a:ext cx="2057400" cy="594360"/>
          </a:xfrm>
          <a:prstGeom prst="rect">
            <a:avLst/>
          </a:prstGeom>
          <a:solidFill>
            <a:srgbClr val="1A7A74"/>
          </a:solidFill>
          <a:ln w="12700">
            <a:solidFill>
              <a:srgbClr val="1A7A74"/>
            </a:solidFill>
            <a:prstDash val="solid"/>
          </a:ln>
        </p:spPr>
        <p:txBody>
          <a:bodyPr/>
          <a:lstStyle/>
          <a:p>
            <a:endParaRPr lang="en-US"/>
          </a:p>
        </p:txBody>
      </p:sp>
      <p:sp>
        <p:nvSpPr>
          <p:cNvPr id="8" name="Text 6"/>
          <p:cNvSpPr/>
          <p:nvPr/>
        </p:nvSpPr>
        <p:spPr>
          <a:xfrm>
            <a:off x="256032" y="1783080"/>
            <a:ext cx="2057400" cy="59436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المرحلة الأولى</a:t>
            </a:r>
            <a:endParaRPr lang="en-US" sz="1100"/>
          </a:p>
          <a:p>
            <a:pPr marL="0" indent="0" algn="ctr" rtl="1">
              <a:buNone/>
            </a:pPr>
            <a:r>
              <a:rPr lang="en-US" sz="1100" b="1">
                <a:solidFill>
                  <a:srgbClr val="FFFFFF"/>
                </a:solidFill>
                <a:latin typeface="Calibri" pitchFamily="34" charset="0"/>
                <a:ea typeface="Calibri" pitchFamily="34" charset="-122"/>
                <a:cs typeface="Calibri" pitchFamily="34" charset="-120"/>
              </a:rPr>
              <a:t>٠–٧ سنوات</a:t>
            </a:r>
            <a:endParaRPr lang="en-US" sz="1100"/>
          </a:p>
        </p:txBody>
      </p:sp>
      <p:sp>
        <p:nvSpPr>
          <p:cNvPr id="9" name="Text 7"/>
          <p:cNvSpPr/>
          <p:nvPr/>
        </p:nvSpPr>
        <p:spPr>
          <a:xfrm>
            <a:off x="347472" y="2423160"/>
            <a:ext cx="1874520" cy="141732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اللعب والتعلّق</a:t>
            </a:r>
            <a:endParaRPr lang="en-US" sz="1200"/>
          </a:p>
          <a:p>
            <a:pPr marL="0" indent="0" algn="ctr" rtl="1">
              <a:buNone/>
            </a:pPr>
            <a:r>
              <a:rPr lang="en-US" sz="1200">
                <a:solidFill>
                  <a:srgbClr val="EDE8E0"/>
                </a:solidFill>
                <a:latin typeface="Calibri" pitchFamily="34" charset="0"/>
                <a:ea typeface="Calibri" pitchFamily="34" charset="-122"/>
                <a:cs typeface="Calibri" pitchFamily="34" charset="-120"/>
              </a:rPr>
              <a:t>الأمان والمحبة</a:t>
            </a:r>
            <a:endParaRPr lang="en-US" sz="1200"/>
          </a:p>
        </p:txBody>
      </p:sp>
      <p:sp>
        <p:nvSpPr>
          <p:cNvPr id="10" name="Shape 8"/>
          <p:cNvSpPr/>
          <p:nvPr/>
        </p:nvSpPr>
        <p:spPr>
          <a:xfrm>
            <a:off x="2450592" y="1783080"/>
            <a:ext cx="2057400" cy="2176272"/>
          </a:xfrm>
          <a:prstGeom prst="rect">
            <a:avLst/>
          </a:prstGeom>
          <a:solidFill>
            <a:srgbClr val="122B42"/>
          </a:solidFill>
          <a:ln w="25400">
            <a:solidFill>
              <a:srgbClr val="4A7FB5"/>
            </a:solidFill>
            <a:prstDash val="solid"/>
          </a:ln>
        </p:spPr>
        <p:txBody>
          <a:bodyPr/>
          <a:lstStyle/>
          <a:p>
            <a:endParaRPr lang="en-US"/>
          </a:p>
        </p:txBody>
      </p:sp>
      <p:sp>
        <p:nvSpPr>
          <p:cNvPr id="11" name="Shape 9"/>
          <p:cNvSpPr/>
          <p:nvPr/>
        </p:nvSpPr>
        <p:spPr>
          <a:xfrm>
            <a:off x="2450592" y="1783080"/>
            <a:ext cx="2057400" cy="594360"/>
          </a:xfrm>
          <a:prstGeom prst="rect">
            <a:avLst/>
          </a:prstGeom>
          <a:solidFill>
            <a:srgbClr val="4A7FB5"/>
          </a:solidFill>
          <a:ln w="12700">
            <a:solidFill>
              <a:srgbClr val="4A7FB5"/>
            </a:solidFill>
            <a:prstDash val="solid"/>
          </a:ln>
        </p:spPr>
        <p:txBody>
          <a:bodyPr/>
          <a:lstStyle/>
          <a:p>
            <a:endParaRPr lang="en-US"/>
          </a:p>
        </p:txBody>
      </p:sp>
      <p:sp>
        <p:nvSpPr>
          <p:cNvPr id="12" name="Text 10"/>
          <p:cNvSpPr/>
          <p:nvPr/>
        </p:nvSpPr>
        <p:spPr>
          <a:xfrm>
            <a:off x="2450592" y="1783080"/>
            <a:ext cx="2057400" cy="59436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المرحلة الثانية</a:t>
            </a:r>
            <a:endParaRPr lang="en-US" sz="1100"/>
          </a:p>
          <a:p>
            <a:pPr marL="0" indent="0" algn="ctr" rtl="1">
              <a:buNone/>
            </a:pPr>
            <a:r>
              <a:rPr lang="en-US" sz="1100" b="1">
                <a:solidFill>
                  <a:srgbClr val="FFFFFF"/>
                </a:solidFill>
                <a:latin typeface="Calibri" pitchFamily="34" charset="0"/>
                <a:ea typeface="Calibri" pitchFamily="34" charset="-122"/>
                <a:cs typeface="Calibri" pitchFamily="34" charset="-120"/>
              </a:rPr>
              <a:t>٧–١٤ سنة</a:t>
            </a:r>
            <a:endParaRPr lang="en-US" sz="1100"/>
          </a:p>
        </p:txBody>
      </p:sp>
      <p:sp>
        <p:nvSpPr>
          <p:cNvPr id="13" name="Text 11"/>
          <p:cNvSpPr/>
          <p:nvPr/>
        </p:nvSpPr>
        <p:spPr>
          <a:xfrm>
            <a:off x="2542032" y="2423160"/>
            <a:ext cx="1874520" cy="141732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تكوين العادات</a:t>
            </a:r>
            <a:endParaRPr lang="en-US" sz="1200"/>
          </a:p>
          <a:p>
            <a:pPr marL="0" indent="0" algn="ctr" rtl="1">
              <a:buNone/>
            </a:pPr>
            <a:r>
              <a:rPr lang="en-US" sz="1200">
                <a:solidFill>
                  <a:srgbClr val="EDE8E0"/>
                </a:solidFill>
                <a:latin typeface="Calibri" pitchFamily="34" charset="0"/>
                <a:ea typeface="Calibri" pitchFamily="34" charset="-122"/>
                <a:cs typeface="Calibri" pitchFamily="34" charset="-120"/>
              </a:rPr>
              <a:t>الصلاة والانضباط</a:t>
            </a:r>
            <a:endParaRPr lang="en-US" sz="1200"/>
          </a:p>
        </p:txBody>
      </p:sp>
      <p:sp>
        <p:nvSpPr>
          <p:cNvPr id="14" name="Shape 12"/>
          <p:cNvSpPr/>
          <p:nvPr/>
        </p:nvSpPr>
        <p:spPr>
          <a:xfrm>
            <a:off x="4645152" y="1783080"/>
            <a:ext cx="2057400" cy="2176272"/>
          </a:xfrm>
          <a:prstGeom prst="rect">
            <a:avLst/>
          </a:prstGeom>
          <a:solidFill>
            <a:srgbClr val="122B42"/>
          </a:solidFill>
          <a:ln w="25400">
            <a:solidFill>
              <a:srgbClr val="C07A3A"/>
            </a:solidFill>
            <a:prstDash val="solid"/>
          </a:ln>
        </p:spPr>
        <p:txBody>
          <a:bodyPr/>
          <a:lstStyle/>
          <a:p>
            <a:endParaRPr lang="en-US"/>
          </a:p>
        </p:txBody>
      </p:sp>
      <p:sp>
        <p:nvSpPr>
          <p:cNvPr id="15" name="Shape 13"/>
          <p:cNvSpPr/>
          <p:nvPr/>
        </p:nvSpPr>
        <p:spPr>
          <a:xfrm>
            <a:off x="4645152" y="1783080"/>
            <a:ext cx="2057400" cy="594360"/>
          </a:xfrm>
          <a:prstGeom prst="rect">
            <a:avLst/>
          </a:prstGeom>
          <a:solidFill>
            <a:srgbClr val="C07A3A"/>
          </a:solidFill>
          <a:ln w="12700">
            <a:solidFill>
              <a:srgbClr val="C07A3A"/>
            </a:solidFill>
            <a:prstDash val="solid"/>
          </a:ln>
        </p:spPr>
        <p:txBody>
          <a:bodyPr/>
          <a:lstStyle/>
          <a:p>
            <a:endParaRPr lang="en-US"/>
          </a:p>
        </p:txBody>
      </p:sp>
      <p:sp>
        <p:nvSpPr>
          <p:cNvPr id="16" name="Text 14"/>
          <p:cNvSpPr/>
          <p:nvPr/>
        </p:nvSpPr>
        <p:spPr>
          <a:xfrm>
            <a:off x="4645152" y="1783080"/>
            <a:ext cx="2057400" cy="59436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المرحلة الثالثة</a:t>
            </a:r>
            <a:endParaRPr lang="en-US" sz="1100"/>
          </a:p>
          <a:p>
            <a:pPr marL="0" indent="0" algn="ctr" rtl="1">
              <a:buNone/>
            </a:pPr>
            <a:r>
              <a:rPr lang="en-US" sz="1100" b="1">
                <a:solidFill>
                  <a:srgbClr val="FFFFFF"/>
                </a:solidFill>
                <a:latin typeface="Calibri" pitchFamily="34" charset="0"/>
                <a:ea typeface="Calibri" pitchFamily="34" charset="-122"/>
                <a:cs typeface="Calibri" pitchFamily="34" charset="-120"/>
              </a:rPr>
              <a:t>١٤–٢١ سنة</a:t>
            </a:r>
            <a:endParaRPr lang="en-US" sz="1100"/>
          </a:p>
        </p:txBody>
      </p:sp>
      <p:sp>
        <p:nvSpPr>
          <p:cNvPr id="17" name="Text 15"/>
          <p:cNvSpPr/>
          <p:nvPr/>
        </p:nvSpPr>
        <p:spPr>
          <a:xfrm>
            <a:off x="4736592" y="2423160"/>
            <a:ext cx="1874520" cy="141732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الهوية والاستقلالية</a:t>
            </a:r>
            <a:endParaRPr lang="en-US" sz="1200"/>
          </a:p>
          <a:p>
            <a:pPr marL="0" indent="0" algn="ctr" rtl="1">
              <a:buNone/>
            </a:pPr>
            <a:r>
              <a:rPr lang="en-US" sz="1200">
                <a:solidFill>
                  <a:srgbClr val="EDE8E0"/>
                </a:solidFill>
                <a:latin typeface="Calibri" pitchFamily="34" charset="0"/>
                <a:ea typeface="Calibri" pitchFamily="34" charset="-122"/>
                <a:cs typeface="Calibri" pitchFamily="34" charset="-120"/>
              </a:rPr>
              <a:t>الإرشاد والنصح</a:t>
            </a:r>
            <a:endParaRPr lang="en-US" sz="1200"/>
          </a:p>
        </p:txBody>
      </p:sp>
      <p:sp>
        <p:nvSpPr>
          <p:cNvPr id="18" name="Shape 16"/>
          <p:cNvSpPr/>
          <p:nvPr/>
        </p:nvSpPr>
        <p:spPr>
          <a:xfrm>
            <a:off x="6839712" y="1783080"/>
            <a:ext cx="2057400" cy="2176272"/>
          </a:xfrm>
          <a:prstGeom prst="rect">
            <a:avLst/>
          </a:prstGeom>
          <a:solidFill>
            <a:srgbClr val="122B42"/>
          </a:solidFill>
          <a:ln w="25400">
            <a:solidFill>
              <a:srgbClr val="7A5C8A"/>
            </a:solidFill>
            <a:prstDash val="solid"/>
          </a:ln>
        </p:spPr>
        <p:txBody>
          <a:bodyPr/>
          <a:lstStyle/>
          <a:p>
            <a:endParaRPr lang="en-US"/>
          </a:p>
        </p:txBody>
      </p:sp>
      <p:sp>
        <p:nvSpPr>
          <p:cNvPr id="19" name="Shape 17"/>
          <p:cNvSpPr/>
          <p:nvPr/>
        </p:nvSpPr>
        <p:spPr>
          <a:xfrm>
            <a:off x="6839712" y="1783080"/>
            <a:ext cx="2057400" cy="594360"/>
          </a:xfrm>
          <a:prstGeom prst="rect">
            <a:avLst/>
          </a:prstGeom>
          <a:solidFill>
            <a:srgbClr val="7A5C8A"/>
          </a:solidFill>
          <a:ln w="12700">
            <a:solidFill>
              <a:srgbClr val="7A5C8A"/>
            </a:solidFill>
            <a:prstDash val="solid"/>
          </a:ln>
        </p:spPr>
        <p:txBody>
          <a:bodyPr/>
          <a:lstStyle/>
          <a:p>
            <a:endParaRPr lang="en-US"/>
          </a:p>
        </p:txBody>
      </p:sp>
      <p:sp>
        <p:nvSpPr>
          <p:cNvPr id="20" name="Text 18"/>
          <p:cNvSpPr/>
          <p:nvPr/>
        </p:nvSpPr>
        <p:spPr>
          <a:xfrm>
            <a:off x="6839712" y="1783080"/>
            <a:ext cx="2057400" cy="594360"/>
          </a:xfrm>
          <a:prstGeom prst="rect">
            <a:avLst/>
          </a:prstGeom>
          <a:noFill/>
          <a:ln/>
        </p:spPr>
        <p:txBody>
          <a:bodyPr wrap="square" lIns="0" tIns="0" rIns="0" bIns="0" rtlCol="0" anchor="ctr"/>
          <a:lstStyle/>
          <a:p>
            <a:pPr marL="0" indent="0" algn="ctr" rtl="1">
              <a:buNone/>
            </a:pPr>
            <a:r>
              <a:rPr lang="en-US" sz="1100" b="1">
                <a:solidFill>
                  <a:srgbClr val="FFFFFF"/>
                </a:solidFill>
                <a:latin typeface="Calibri" pitchFamily="34" charset="0"/>
                <a:ea typeface="Calibri" pitchFamily="34" charset="-122"/>
                <a:cs typeface="Calibri" pitchFamily="34" charset="-120"/>
              </a:rPr>
              <a:t>المرحلة الرابعة</a:t>
            </a:r>
            <a:endParaRPr lang="en-US" sz="1100"/>
          </a:p>
          <a:p>
            <a:pPr marL="0" indent="0" algn="ctr" rtl="1">
              <a:buNone/>
            </a:pPr>
            <a:r>
              <a:rPr lang="en-US" sz="1100" b="1">
                <a:solidFill>
                  <a:srgbClr val="FFFFFF"/>
                </a:solidFill>
                <a:latin typeface="Calibri" pitchFamily="34" charset="0"/>
                <a:ea typeface="Calibri" pitchFamily="34" charset="-122"/>
                <a:cs typeface="Calibri" pitchFamily="34" charset="-120"/>
              </a:rPr>
              <a:t>٢١+ سنة</a:t>
            </a:r>
            <a:endParaRPr lang="en-US" sz="1100"/>
          </a:p>
        </p:txBody>
      </p:sp>
      <p:sp>
        <p:nvSpPr>
          <p:cNvPr id="21" name="Text 19"/>
          <p:cNvSpPr/>
          <p:nvPr/>
        </p:nvSpPr>
        <p:spPr>
          <a:xfrm>
            <a:off x="6931152" y="2423160"/>
            <a:ext cx="1874520" cy="1417320"/>
          </a:xfrm>
          <a:prstGeom prst="rect">
            <a:avLst/>
          </a:prstGeom>
          <a:noFill/>
          <a:ln/>
        </p:spPr>
        <p:txBody>
          <a:bodyPr wrap="square" lIns="0" tIns="0" rIns="0" bIns="0" rtlCol="0" anchor="t"/>
          <a:lstStyle/>
          <a:p>
            <a:pPr marL="0" indent="0" algn="ctr" rtl="1">
              <a:buNone/>
            </a:pPr>
            <a:r>
              <a:rPr lang="en-US" sz="1200">
                <a:solidFill>
                  <a:srgbClr val="EDE8E0"/>
                </a:solidFill>
                <a:latin typeface="Calibri" pitchFamily="34" charset="0"/>
                <a:ea typeface="Calibri" pitchFamily="34" charset="-122"/>
                <a:cs typeface="Calibri" pitchFamily="34" charset="-120"/>
              </a:rPr>
              <a:t>الإطلاق</a:t>
            </a:r>
            <a:endParaRPr lang="en-US" sz="1200"/>
          </a:p>
          <a:p>
            <a:pPr marL="0" indent="0" algn="ctr" rtl="1">
              <a:buNone/>
            </a:pPr>
            <a:r>
              <a:rPr lang="en-US" sz="1200">
                <a:solidFill>
                  <a:srgbClr val="EDE8E0"/>
                </a:solidFill>
                <a:latin typeface="Calibri" pitchFamily="34" charset="0"/>
                <a:ea typeface="Calibri" pitchFamily="34" charset="-122"/>
                <a:cs typeface="Calibri" pitchFamily="34" charset="-120"/>
              </a:rPr>
              <a:t>بثقة بعد إتمام البناء</a:t>
            </a:r>
            <a:endParaRPr lang="en-US" sz="1200"/>
          </a:p>
        </p:txBody>
      </p:sp>
      <p:sp>
        <p:nvSpPr>
          <p:cNvPr id="22" name="Shape 20"/>
          <p:cNvSpPr/>
          <p:nvPr/>
        </p:nvSpPr>
        <p:spPr>
          <a:xfrm>
            <a:off x="256032" y="4069080"/>
            <a:ext cx="8631936" cy="594360"/>
          </a:xfrm>
          <a:prstGeom prst="rect">
            <a:avLst/>
          </a:prstGeom>
          <a:solidFill>
            <a:srgbClr val="0A1F33"/>
          </a:solidFill>
          <a:ln w="12700">
            <a:solidFill>
              <a:srgbClr val="1A7A74"/>
            </a:solidFill>
            <a:prstDash val="solid"/>
          </a:ln>
        </p:spPr>
        <p:txBody>
          <a:bodyPr/>
          <a:lstStyle/>
          <a:p>
            <a:endParaRPr lang="en-US"/>
          </a:p>
        </p:txBody>
      </p:sp>
      <p:sp>
        <p:nvSpPr>
          <p:cNvPr id="23" name="Text 21"/>
          <p:cNvSpPr/>
          <p:nvPr/>
        </p:nvSpPr>
        <p:spPr>
          <a:xfrm>
            <a:off x="347472" y="4069080"/>
            <a:ext cx="8449056" cy="594360"/>
          </a:xfrm>
          <a:prstGeom prst="rect">
            <a:avLst/>
          </a:prstGeom>
          <a:noFill/>
          <a:ln/>
        </p:spPr>
        <p:txBody>
          <a:bodyPr wrap="square" lIns="0" tIns="0" rIns="0" bIns="0" rtlCol="0" anchor="ctr"/>
          <a:lstStyle/>
          <a:p>
            <a:pPr marL="0" indent="0" algn="ctr" rtl="1">
              <a:buNone/>
            </a:pPr>
            <a:r>
              <a:rPr lang="en-US" sz="1400" i="1">
                <a:solidFill>
                  <a:srgbClr val="E5C97A"/>
                </a:solidFill>
                <a:latin typeface="Calibri" pitchFamily="34" charset="0"/>
                <a:ea typeface="Calibri" pitchFamily="34" charset="-122"/>
                <a:cs typeface="Calibri" pitchFamily="34" charset="-120"/>
              </a:rPr>
              <a:t>«مُرُوا أَوْلادَكُمْ بِالصَّلاةِ وَهُمْ أَبْناءُ سَبْعٍ، وَاضْرِبُوهُمْ عَلَيْها وَهُمْ أَبْناءُ عَشْرٍ»  ﷺ</a:t>
            </a:r>
            <a:endParaRPr lang="en-US" sz="1400"/>
          </a:p>
        </p:txBody>
      </p:sp>
      <p:sp>
        <p:nvSpPr>
          <p:cNvPr id="24" name="Text 22"/>
          <p:cNvSpPr/>
          <p:nvPr/>
        </p:nvSpPr>
        <p:spPr>
          <a:xfrm>
            <a:off x="256032" y="4709160"/>
            <a:ext cx="8631936" cy="347472"/>
          </a:xfrm>
          <a:prstGeom prst="rect">
            <a:avLst/>
          </a:prstGeom>
          <a:noFill/>
          <a:ln/>
        </p:spPr>
        <p:txBody>
          <a:bodyPr wrap="square" lIns="0" tIns="0" rIns="0" bIns="0" rtlCol="0" anchor="ctr"/>
          <a:lstStyle/>
          <a:p>
            <a:pPr marL="0" indent="0" algn="ctr" rtl="1">
              <a:buNone/>
            </a:pPr>
            <a:r>
              <a:rPr lang="en-US" sz="1100">
                <a:solidFill>
                  <a:srgbClr val="6B9AB8"/>
                </a:solidFill>
                <a:latin typeface="Calibri" pitchFamily="34" charset="0"/>
                <a:ea typeface="Calibri" pitchFamily="34" charset="-122"/>
                <a:cs typeface="Calibri" pitchFamily="34" charset="-120"/>
              </a:rPr>
              <a:t>الغزالي: الفضيلة «هَيْئَةٌ راسِخَةٌ في النَّفْسِ» تصدر عنها الأفعال بسهولة — وهذا ما يُسمّيه علم النفس الحديث: الاتوماتيكية والتعوّد</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322</TotalTime>
  <Words>2417</Words>
  <Application>Microsoft Macintosh PowerPoint</Application>
  <PresentationFormat>On-screen Show (16:9)</PresentationFormat>
  <Paragraphs>286</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Traditional Arabic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الفضائل وتنشئة الأطفال والمرونة النفسية</dc:title>
  <dc:subject>PptxGenJS Presentation</dc:subject>
  <dc:creator>PptxGenJS</dc:creator>
  <cp:lastModifiedBy>hooman keshavarzi</cp:lastModifiedBy>
  <cp:revision>10</cp:revision>
  <dcterms:created xsi:type="dcterms:W3CDTF">2026-04-30T07:07:59Z</dcterms:created>
  <dcterms:modified xsi:type="dcterms:W3CDTF">2026-05-13T05:05:14Z</dcterms:modified>
</cp:coreProperties>
</file>